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2B_6F7ACFCE.xml" ContentType="application/vnd.ms-powerpoint.comments+xml"/>
  <Override PartName="/ppt/comments/modernComment_130_B4A5B31E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39_EDC1AD.xml" ContentType="application/vnd.ms-powerpoint.comment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89" r:id="rId5"/>
    <p:sldId id="296" r:id="rId6"/>
    <p:sldId id="336" r:id="rId7"/>
    <p:sldId id="297" r:id="rId8"/>
    <p:sldId id="298" r:id="rId9"/>
    <p:sldId id="299" r:id="rId10"/>
    <p:sldId id="326" r:id="rId11"/>
    <p:sldId id="301" r:id="rId12"/>
    <p:sldId id="316" r:id="rId13"/>
    <p:sldId id="317" r:id="rId14"/>
    <p:sldId id="318" r:id="rId15"/>
    <p:sldId id="327" r:id="rId16"/>
    <p:sldId id="300" r:id="rId17"/>
    <p:sldId id="315" r:id="rId18"/>
    <p:sldId id="314" r:id="rId19"/>
    <p:sldId id="302" r:id="rId20"/>
    <p:sldId id="322" r:id="rId21"/>
    <p:sldId id="304" r:id="rId22"/>
    <p:sldId id="305" r:id="rId23"/>
    <p:sldId id="325" r:id="rId24"/>
    <p:sldId id="319" r:id="rId25"/>
    <p:sldId id="323" r:id="rId26"/>
    <p:sldId id="330" r:id="rId27"/>
    <p:sldId id="331" r:id="rId28"/>
    <p:sldId id="332" r:id="rId29"/>
    <p:sldId id="333" r:id="rId30"/>
    <p:sldId id="335" r:id="rId31"/>
    <p:sldId id="308" r:id="rId32"/>
    <p:sldId id="309" r:id="rId33"/>
    <p:sldId id="310" r:id="rId34"/>
    <p:sldId id="311" r:id="rId35"/>
    <p:sldId id="312" r:id="rId36"/>
    <p:sldId id="337" r:id="rId37"/>
    <p:sldId id="313" r:id="rId38"/>
    <p:sldId id="328" r:id="rId39"/>
    <p:sldId id="33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50619F-E02A-53DF-D9D0-6CCA69C78CEA}" name="Segarra, Carlos" initials="SC" userId="S::cs1620@ic.ac.uk::1ba10626-99df-444d-a1bd-0fae5db10e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0FF"/>
    <a:srgbClr val="B3D4A4"/>
    <a:srgbClr val="F7BBA1"/>
    <a:srgbClr val="FFDC99"/>
    <a:srgbClr val="DE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723CB-8E4C-D482-4CCE-DBDBD69D45FF}" v="453" dt="2024-06-17T16:59:43.372"/>
    <p1510:client id="{F31BF373-0EE9-4E46-724B-2143DB7D19B4}" v="4" dt="2024-06-18T08:48:27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omments/modernComment_12B_6F7ACF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88B6FA-9BF9-44B9-A600-E4DB974CDDF8}" authorId="{4150619F-E02A-53DF-D9D0-6CCA69C78CEA}" status="resolved" created="2023-11-07T18:33:02.071" complete="100000">
    <pc:sldMkLst xmlns:pc="http://schemas.microsoft.com/office/powerpoint/2013/main/command">
      <pc:docMk/>
      <pc:sldMk cId="1870319566" sldId="299"/>
    </pc:sldMkLst>
    <p188:txBody>
      <a:bodyPr/>
      <a:lstStyle/>
      <a:p>
        <a:r>
          <a:rPr lang="en-US"/>
          <a:t>TODO: change this slide to
1. Introduce the Knative architecture
2. Describe the threat model in terms of the Knative architecture</a:t>
        </a:r>
      </a:p>
    </p188:txBody>
  </p188:cm>
</p188:cmLst>
</file>

<file path=ppt/comments/modernComment_130_B4A5B31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1D6FF8-C3DA-476F-9A32-810C19F16DE1}" authorId="{4150619F-E02A-53DF-D9D0-6CCA69C78CEA}" status="resolved" created="2023-11-07T18:39:05.066" complete="100000">
    <pc:sldMkLst xmlns:pc="http://schemas.microsoft.com/office/powerpoint/2013/main/command">
      <pc:docMk/>
      <pc:sldMk cId="3030758174" sldId="304"/>
    </pc:sldMkLst>
    <p188:txBody>
      <a:bodyPr/>
      <a:lstStyle/>
      <a:p>
        <a:r>
          <a:rPr lang="en-US"/>
          <a:t>TODO: add animations showing what bars have the same size and which ones are longer and sync with the observations</a:t>
        </a:r>
      </a:p>
    </p188:txBody>
  </p188:cm>
</p188:cmLst>
</file>

<file path=ppt/comments/modernComment_139_EDC1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ED5CDF-F2FD-40D4-9884-AF180F7BE68B}" authorId="{4150619F-E02A-53DF-D9D0-6CCA69C78CEA}" status="resolved" created="2023-11-14T23:01:04.049" complete="100000">
    <pc:sldMkLst xmlns:pc="http://schemas.microsoft.com/office/powerpoint/2013/main/command">
      <pc:docMk/>
      <pc:sldMk cId="15581613" sldId="313"/>
    </pc:sldMkLst>
    <p188:txBody>
      <a:bodyPr/>
      <a:lstStyle/>
      <a:p>
        <a:r>
          <a:rPr lang="en-US"/>
          <a:t>Re-factor this slide to contain a summary of the problems + suggested solutions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28041-8435-4A7A-8A02-DD724E00B81B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3AD99-399E-4736-ADC1-6D8AE4E58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BF858-8C17-46E9-837B-B524DB91E6C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019B3-FE59-4B0D-A71F-526D0141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4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Aim for 30' presentation + Q&amp;A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19B3-FE59-4B0D-A71F-526D01417D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For simplicity, and throughout the presentation, I will focus on one particular kind of long-running compute-intensive application; scientific applications.</a:t>
            </a:r>
          </a:p>
          <a:p>
            <a:r>
              <a:rPr lang="en-US">
                <a:cs typeface="Calibri"/>
              </a:rPr>
              <a:t>Other kinds of long-running compute-</a:t>
            </a:r>
            <a:r>
              <a:rPr lang="en-US" err="1">
                <a:cs typeface="Calibri"/>
              </a:rPr>
              <a:t>intensvie</a:t>
            </a:r>
            <a:r>
              <a:rPr lang="en-US">
                <a:cs typeface="Calibri"/>
              </a:rPr>
              <a:t> applications would be, for example, ML model training.</a:t>
            </a:r>
          </a:p>
          <a:p>
            <a:r>
              <a:rPr lang="en-US"/>
              <a:t>Anyhow, scientific applications are still prevalent and very common place. Examples of such applications include:</a:t>
            </a:r>
            <a:endParaRPr lang="en-US"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 panose="020F0502020204030204"/>
              </a:rPr>
              <a:t>Weather forecasting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 panose="020F0502020204030204"/>
              </a:rPr>
              <a:t>Molecule dynamics simulations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 panose="020F0502020204030204"/>
              </a:rPr>
              <a:t>Aerodynamics simulations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019B3-FE59-4B0D-A71F-526D01417D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8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Mention that warm starts are a kind of non-issue, or are outside the scope of, </a:t>
            </a:r>
            <a:r>
              <a:rPr lang="en-US" dirty="0" err="1">
                <a:cs typeface="Calibri"/>
              </a:rPr>
              <a:t>CoCo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Instead, benefits in Kata like VM cache will transitively (if applicable) benefit </a:t>
            </a:r>
            <a:r>
              <a:rPr lang="en-US" dirty="0" err="1">
                <a:cs typeface="Calibri"/>
              </a:rPr>
              <a:t>CoCo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019B3-FE59-4B0D-A71F-526D01417D6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93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For reference, mention that pulling an image from a local registry would also be a kind of "warm start" for </a:t>
            </a:r>
            <a:r>
              <a:rPr lang="en-US" dirty="0" err="1">
                <a:cs typeface="Calibri"/>
              </a:rPr>
              <a:t>CoCo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019B3-FE59-4B0D-A71F-526D01417D6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0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Aim for 30' presentation + Q&amp;A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19B3-FE59-4B0D-A71F-526D01417D65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0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1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0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67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1DCC-D8F9-6E8D-870D-34775801B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0980-604F-A89C-C89B-607EA6DD7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E0100-3CD2-3E59-1BDF-2661CBFE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DD23-9A12-75BC-71CA-A9D20ABC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2382-8D50-6CD7-F619-9909B1F8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8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95A0-A8B8-479D-59D6-ECD47571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8922C-87B4-5C4C-B1B4-EAFB8B83F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B1E74-7B54-E405-E848-92DC6F30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DB9A8-71AE-52D2-53F1-B08DCDAD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5692D-9E95-5E54-E9AA-1EB70E8D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80B4-721E-F803-8BB3-BC8F5701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05101-001A-97E4-3EEB-0FAD656F9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2F74D-2670-AB8F-7285-BBD41ECD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AA06B-C520-298C-69A3-6EB500D9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31C6B-9C0F-7988-5050-FF7C3DBC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3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4C06-F802-4AA6-9B82-591C488D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B30D-4E7F-2EF8-C849-2637AC9A5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BE414-139C-2E8C-5B47-5EE9DB62D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37A39-443F-3931-5255-957F8554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298C1-9CB1-82B6-5CC8-E608D341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8334D-A2D5-8353-923F-C14E2386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2AE8-E733-8108-94DD-3756B07D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0B39D-F684-BC18-B843-37630BC8D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F8A94-34E1-A28C-B052-50455030B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EE967-E050-796C-09B7-EBBA2DF5C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2782A-F3FA-0F7F-B745-A3D5DD6C8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63067-38CD-DC95-3493-E10662DE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0732C-4B5B-51E6-03A8-2AC10833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E6F0D6-A197-F09C-9876-13BA1CA0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9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710F-1D36-5685-2A2B-690185ED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FC1C6-40AF-8B76-C875-C858D56B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53D5A-2D62-3445-95ED-175540F8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194E8-76DF-20D3-FB80-826A69E0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71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C60DE-0231-A1ED-3BFC-AD7A6364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39D7D-0515-812E-6B4C-3C810C63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069C3-0D91-0F6B-3335-07E46E0D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5630-A1B2-9725-25B0-CEED0401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F8EC5-D755-F802-85EA-9BA0D1870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40872-3DF6-8873-F353-E586AB60D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53D3F-90D6-6B55-185A-3C4CEBD5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C634A-7338-3E1E-B369-774712B5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081D0-B6DA-B2B8-2282-8038C4D7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6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286"/>
          </a:xfrm>
          <a:noFill/>
        </p:spPr>
        <p:txBody>
          <a:bodyPr>
            <a:normAutofit/>
          </a:bodyPr>
          <a:lstStyle>
            <a:lvl1pPr>
              <a:defRPr sz="3600" b="1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261"/>
            <a:ext cx="10515600" cy="4902702"/>
          </a:xfrm>
        </p:spPr>
        <p:txBody>
          <a:bodyPr/>
          <a:lstStyle>
            <a:lvl1pPr marL="269875" indent="-269875">
              <a:buClr>
                <a:schemeClr val="bg1"/>
              </a:buClr>
              <a:buFont typeface="Arial" charset="0"/>
              <a:buChar char="•"/>
              <a:tabLst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0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18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8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800"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90" y="6509102"/>
            <a:ext cx="7315200" cy="365125"/>
          </a:xfrm>
        </p:spPr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noProof="0"/>
              <a:t>[Name]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8976" y="6491506"/>
            <a:ext cx="2743200" cy="365125"/>
          </a:xfrm>
        </p:spPr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38287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51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76905-F733-989F-C6ED-E37AA307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CD779-02F7-23C4-D724-26A0F67E9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3ED3C-8CE0-9D07-7425-94659A10B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3FEE9-021A-53D9-06EA-CF68B049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6D25C-758F-B65E-589E-003610E2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28878-C8B2-C779-DED1-DB9DF179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80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1D1A-20C8-A4A0-9C18-B8F262B4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BF1A6-D1F8-AA2A-03D5-5DDDC518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D187-E241-EBA9-B121-D308C821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455B-B5DE-9992-4D67-45279F5A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4A479-73F0-D62C-D63B-177C5F0A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2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56787-AFD5-6396-AFFB-57B9EA1D2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C9264-5192-0856-71C0-FD1316360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CDE2-596C-5A92-D2B4-0FF3C895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A272B-8557-5797-73CD-18B0E2B8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6C317-B6E1-80A0-C836-B54C6D48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/>
          <a:lstStyle>
            <a:lvl1pPr marL="4763" indent="0" algn="ctr">
              <a:tabLst/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50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2751"/>
            <a:ext cx="5181600" cy="481421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2751"/>
            <a:ext cx="5181600" cy="481421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[Name]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0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4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1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3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4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1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8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1959"/>
            <a:ext cx="10515600" cy="4885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[Name]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3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marL="75723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600" b="1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FD059-42CF-B3F6-3D4A-6BAB7798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90FB-1530-09B2-6914-C16F8361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EF658-A93D-F7B3-E3DF-BE8980233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86B43-22F6-4CE8-AD53-578FB5313CD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576B8-9D4F-EC7D-8A3E-7FAEB0296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FF6BB-3B94-9F0B-4D9C-56EC133A5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2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microsoft.com/office/2018/10/relationships/comments" Target="../comments/modernComment_130_B4A5B31E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8/10/relationships/comments" Target="../comments/modernComment_139_EDC1AD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8/10/relationships/comments" Target="../comments/modernComment_12B_6F7ACFCE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32" y="2072037"/>
            <a:ext cx="12045537" cy="1475874"/>
          </a:xfrm>
          <a:noFill/>
        </p:spPr>
        <p:txBody>
          <a:bodyPr>
            <a:normAutofit/>
          </a:bodyPr>
          <a:lstStyle/>
          <a:p>
            <a:pPr marL="4445"/>
            <a:r>
              <a:rPr lang="en-GB" sz="4000">
                <a:latin typeface="Helvetica Neue"/>
              </a:rPr>
              <a:t>Serverless Confidential Containers:</a:t>
            </a:r>
            <a:br>
              <a:rPr lang="en-GB" sz="4000">
                <a:latin typeface="Helvetica Neue"/>
              </a:rPr>
            </a:br>
            <a:r>
              <a:rPr lang="en-GB" sz="4000">
                <a:latin typeface="Helvetica Neue"/>
              </a:rPr>
              <a:t>Challenges and Opportunities</a:t>
            </a:r>
            <a:endParaRPr lang="en-GB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226" y="3769901"/>
            <a:ext cx="10901548" cy="24942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b="1" dirty="0">
                <a:solidFill>
                  <a:srgbClr val="0070C0"/>
                </a:solidFill>
                <a:latin typeface="Helvetica Neue"/>
              </a:rPr>
              <a:t>Carlos Segarra</a:t>
            </a:r>
            <a:endParaRPr lang="en-US" dirty="0"/>
          </a:p>
          <a:p>
            <a:r>
              <a:rPr lang="en-GB" sz="1600" b="1" dirty="0">
                <a:solidFill>
                  <a:srgbClr val="0070C0"/>
                </a:solidFill>
                <a:latin typeface="Helvetica Neue"/>
              </a:rPr>
              <a:t>(w/ Tobin Feldman-Fitzthum, Daniele Buono, and Peter </a:t>
            </a:r>
            <a:r>
              <a:rPr lang="en-GB" sz="1600" b="1" dirty="0" err="1">
                <a:solidFill>
                  <a:srgbClr val="0070C0"/>
                </a:solidFill>
                <a:latin typeface="Helvetica Neue"/>
              </a:rPr>
              <a:t>Pietzuch</a:t>
            </a:r>
            <a:r>
              <a:rPr lang="en-GB" sz="1600" b="1" dirty="0">
                <a:solidFill>
                  <a:srgbClr val="0070C0"/>
                </a:solidFill>
                <a:latin typeface="Helvetica Neue"/>
              </a:rPr>
              <a:t>)</a:t>
            </a:r>
            <a:br>
              <a:rPr lang="en-GB" sz="2600" b="1" dirty="0">
                <a:ea typeface="Helvetica Neue" charset="0"/>
                <a:cs typeface="Helvetica Neue" charset="0"/>
              </a:rPr>
            </a:br>
            <a:br>
              <a:rPr lang="en-GB" sz="1000" b="1" dirty="0">
                <a:ea typeface="Helvetica Neue" charset="0"/>
                <a:cs typeface="Helvetica Neue" charset="0"/>
              </a:rPr>
            </a:br>
            <a:r>
              <a:rPr lang="en-GB" sz="2000" b="1" dirty="0">
                <a:latin typeface="Helvetica Neue"/>
              </a:rPr>
              <a:t>Large-Scale Data &amp; Systems (LSDS) Group - Imperial College London</a:t>
            </a:r>
            <a:endParaRPr lang="en-GB" dirty="0"/>
          </a:p>
          <a:p>
            <a:r>
              <a:rPr lang="en-GB" sz="2000" b="1" dirty="0">
                <a:latin typeface="Helvetica Neue"/>
              </a:rPr>
              <a:t>Visiting IBM TJ Watson (Sep'23 – Nov'23)</a:t>
            </a:r>
            <a:br>
              <a:rPr lang="en-GB" sz="2000" b="1" dirty="0"/>
            </a:br>
            <a:br>
              <a:rPr lang="en-GB" sz="1000" b="1" dirty="0"/>
            </a:br>
            <a:r>
              <a:rPr lang="en-GB" sz="2000" dirty="0">
                <a:solidFill>
                  <a:srgbClr val="0070C0"/>
                </a:solidFill>
                <a:latin typeface="Helvetica Neue"/>
              </a:rPr>
              <a:t>https://carlossegarra.com</a:t>
            </a:r>
            <a:br>
              <a:rPr lang="en-GB" sz="2000" dirty="0"/>
            </a:br>
            <a:r>
              <a:rPr lang="en-GB" sz="2000" dirty="0">
                <a:solidFill>
                  <a:srgbClr val="0070C0"/>
                </a:solidFill>
                <a:latin typeface="Helvetica Neue"/>
              </a:rPr>
              <a:t>&lt;cs1620@ic.ac.uk&gt;</a:t>
            </a:r>
            <a:endParaRPr lang="en-GB" sz="2000" b="1" dirty="0">
              <a:latin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69" y="163099"/>
            <a:ext cx="3981451" cy="84223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24000" y="6467767"/>
            <a:ext cx="9144000" cy="3443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ea typeface="+mn-lt"/>
                <a:cs typeface="+mn-lt"/>
              </a:rPr>
              <a:t>Intelligent Serverless and Cloud Applications Symposium – Zurich 18/06/2024</a:t>
            </a:r>
            <a:endParaRPr lang="en-US" sz="1800" dirty="0"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2" y="-302"/>
            <a:ext cx="3481449" cy="133857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-5938" y="2089256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3567744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799020" y="728153"/>
            <a:ext cx="33929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>
                    <a:lumMod val="65000"/>
                  </a:schemeClr>
                </a:solidFill>
              </a:rPr>
              <a:t>Large-Scale Data &amp; Systems Group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4D4EF15-C77A-EA22-ACA6-CF5239D69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040" y="4997380"/>
            <a:ext cx="1816240" cy="18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1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A9E8-A76F-C521-B0AC-AF6D0C9D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56920"/>
            <a:r>
              <a:rPr lang="en-US">
                <a:latin typeface="Helvetica Neue"/>
              </a:rPr>
              <a:t>Background: Design Space for Confidential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6142B-3660-1DEC-D85F-FF567343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E3142-FD0A-E60E-D59E-89952B7D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dirty="0" smtClean="0"/>
              <a:t>10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24D3E-BC29-C64D-75AE-1E6475D389B0}"/>
              </a:ext>
            </a:extLst>
          </p:cNvPr>
          <p:cNvSpPr/>
          <p:nvPr/>
        </p:nvSpPr>
        <p:spPr>
          <a:xfrm>
            <a:off x="1186961" y="1712407"/>
            <a:ext cx="5660571" cy="17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45AE4B-AA98-0E44-BC4E-5AF0B3557B84}"/>
              </a:ext>
            </a:extLst>
          </p:cNvPr>
          <p:cNvSpPr/>
          <p:nvPr/>
        </p:nvSpPr>
        <p:spPr>
          <a:xfrm>
            <a:off x="3158949" y="220645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22588B-7C1E-5C38-4936-EE656B424A6E}"/>
              </a:ext>
            </a:extLst>
          </p:cNvPr>
          <p:cNvSpPr txBox="1"/>
          <p:nvPr/>
        </p:nvSpPr>
        <p:spPr>
          <a:xfrm>
            <a:off x="4040275" y="1457011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20CED-BB72-FA09-45AE-F73BDCB2A559}"/>
              </a:ext>
            </a:extLst>
          </p:cNvPr>
          <p:cNvSpPr/>
          <p:nvPr/>
        </p:nvSpPr>
        <p:spPr>
          <a:xfrm>
            <a:off x="1450728" y="196989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8C44F4-A86F-992E-EEB7-06D555DDAF57}"/>
              </a:ext>
            </a:extLst>
          </p:cNvPr>
          <p:cNvSpPr/>
          <p:nvPr/>
        </p:nvSpPr>
        <p:spPr>
          <a:xfrm>
            <a:off x="3234311" y="241369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73B94-53C3-0601-AE86-A27A8BB5C590}"/>
              </a:ext>
            </a:extLst>
          </p:cNvPr>
          <p:cNvSpPr txBox="1"/>
          <p:nvPr/>
        </p:nvSpPr>
        <p:spPr>
          <a:xfrm>
            <a:off x="3709515" y="197617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DAE5DA-93E2-0EBB-CC3A-36F0B48E6075}"/>
              </a:ext>
            </a:extLst>
          </p:cNvPr>
          <p:cNvSpPr/>
          <p:nvPr/>
        </p:nvSpPr>
        <p:spPr>
          <a:xfrm>
            <a:off x="3234310" y="285330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0315D9-E49E-E7C4-20A4-E8B51F1C4F80}"/>
              </a:ext>
            </a:extLst>
          </p:cNvPr>
          <p:cNvSpPr/>
          <p:nvPr/>
        </p:nvSpPr>
        <p:spPr>
          <a:xfrm>
            <a:off x="4967652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BF9844-FE62-4B22-C760-1DB631E82A0C}"/>
              </a:ext>
            </a:extLst>
          </p:cNvPr>
          <p:cNvSpPr/>
          <p:nvPr/>
        </p:nvSpPr>
        <p:spPr>
          <a:xfrm>
            <a:off x="5043014" y="2417880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BD181D-0409-2E23-67FD-5736D7B38038}"/>
              </a:ext>
            </a:extLst>
          </p:cNvPr>
          <p:cNvSpPr txBox="1"/>
          <p:nvPr/>
        </p:nvSpPr>
        <p:spPr>
          <a:xfrm>
            <a:off x="5518218" y="1980362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839E6B-21E8-B552-EC43-C98C05F2D094}"/>
              </a:ext>
            </a:extLst>
          </p:cNvPr>
          <p:cNvSpPr/>
          <p:nvPr/>
        </p:nvSpPr>
        <p:spPr>
          <a:xfrm>
            <a:off x="5043013" y="2857495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4E3AAD-7317-8D3B-A48C-5A3674BD6D61}"/>
              </a:ext>
            </a:extLst>
          </p:cNvPr>
          <p:cNvSpPr/>
          <p:nvPr/>
        </p:nvSpPr>
        <p:spPr>
          <a:xfrm>
            <a:off x="1186960" y="3977473"/>
            <a:ext cx="2981011" cy="18756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3A30D7-3CF4-2F6A-A02B-B583719A1B6D}"/>
              </a:ext>
            </a:extLst>
          </p:cNvPr>
          <p:cNvSpPr/>
          <p:nvPr/>
        </p:nvSpPr>
        <p:spPr>
          <a:xfrm>
            <a:off x="2342519" y="458456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F32080-4208-C158-925E-4EC1CB5BEF16}"/>
              </a:ext>
            </a:extLst>
          </p:cNvPr>
          <p:cNvSpPr txBox="1"/>
          <p:nvPr/>
        </p:nvSpPr>
        <p:spPr>
          <a:xfrm>
            <a:off x="2491153" y="3717890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5E7BC9-C15A-5DF5-210E-7A6B2D46CA90}"/>
              </a:ext>
            </a:extLst>
          </p:cNvPr>
          <p:cNvSpPr/>
          <p:nvPr/>
        </p:nvSpPr>
        <p:spPr>
          <a:xfrm>
            <a:off x="1450727" y="423496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A3FE58-358C-353D-E73F-E308E86FBE58}"/>
              </a:ext>
            </a:extLst>
          </p:cNvPr>
          <p:cNvSpPr/>
          <p:nvPr/>
        </p:nvSpPr>
        <p:spPr>
          <a:xfrm>
            <a:off x="2417881" y="479180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07F387-E933-E572-EB74-9425071501CD}"/>
              </a:ext>
            </a:extLst>
          </p:cNvPr>
          <p:cNvSpPr txBox="1"/>
          <p:nvPr/>
        </p:nvSpPr>
        <p:spPr>
          <a:xfrm>
            <a:off x="2893085" y="435428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681B005-544E-A681-0EFC-EC8C7D77AE58}"/>
              </a:ext>
            </a:extLst>
          </p:cNvPr>
          <p:cNvSpPr/>
          <p:nvPr/>
        </p:nvSpPr>
        <p:spPr>
          <a:xfrm>
            <a:off x="2417880" y="523141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86001DB-149A-E563-4BFB-D2C9AE5BB29B}"/>
              </a:ext>
            </a:extLst>
          </p:cNvPr>
          <p:cNvSpPr/>
          <p:nvPr/>
        </p:nvSpPr>
        <p:spPr>
          <a:xfrm>
            <a:off x="1329311" y="2650253"/>
            <a:ext cx="1637044" cy="653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CF1D47-81AA-A051-FB70-63F8D97F637F}"/>
              </a:ext>
            </a:extLst>
          </p:cNvPr>
          <p:cNvSpPr/>
          <p:nvPr/>
        </p:nvSpPr>
        <p:spPr>
          <a:xfrm>
            <a:off x="1404673" y="2857496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BA55F1-DB7F-2BEE-5CF0-28A2C12A3D96}"/>
              </a:ext>
            </a:extLst>
          </p:cNvPr>
          <p:cNvSpPr txBox="1"/>
          <p:nvPr/>
        </p:nvSpPr>
        <p:spPr>
          <a:xfrm>
            <a:off x="1879877" y="241997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FB8620-27AB-719B-1138-7AB43CCBEE42}"/>
              </a:ext>
            </a:extLst>
          </p:cNvPr>
          <p:cNvSpPr txBox="1"/>
          <p:nvPr/>
        </p:nvSpPr>
        <p:spPr>
          <a:xfrm>
            <a:off x="7456737" y="2040476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Process-Centric Security</a:t>
            </a:r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EF8B86B-75EB-124C-C694-15429B8BF15A}"/>
              </a:ext>
            </a:extLst>
          </p:cNvPr>
          <p:cNvSpPr/>
          <p:nvPr/>
        </p:nvSpPr>
        <p:spPr>
          <a:xfrm>
            <a:off x="4505010" y="2472313"/>
            <a:ext cx="263769" cy="1842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F3AB7FC-6C5C-4809-F481-ED5A8C278C66}"/>
              </a:ext>
            </a:extLst>
          </p:cNvPr>
          <p:cNvSpPr/>
          <p:nvPr/>
        </p:nvSpPr>
        <p:spPr>
          <a:xfrm>
            <a:off x="6334647" y="2472312"/>
            <a:ext cx="263769" cy="1842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C0B68DF-E886-0D9A-E783-437A6F078CA9}"/>
              </a:ext>
            </a:extLst>
          </p:cNvPr>
          <p:cNvSpPr/>
          <p:nvPr/>
        </p:nvSpPr>
        <p:spPr>
          <a:xfrm>
            <a:off x="3676020" y="4854608"/>
            <a:ext cx="263769" cy="1842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9" grpId="0" animBg="1"/>
      <p:bldP spid="100" grpId="0" animBg="1"/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A9E8-A76F-C521-B0AC-AF6D0C9D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56920"/>
            <a:r>
              <a:rPr lang="en-US">
                <a:latin typeface="Helvetica Neue"/>
              </a:rPr>
              <a:t>Background: Design Space for Confidential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6142B-3660-1DEC-D85F-FF567343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E3142-FD0A-E60E-D59E-89952B7D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11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24D3E-BC29-C64D-75AE-1E6475D389B0}"/>
              </a:ext>
            </a:extLst>
          </p:cNvPr>
          <p:cNvSpPr/>
          <p:nvPr/>
        </p:nvSpPr>
        <p:spPr>
          <a:xfrm>
            <a:off x="1186961" y="1712407"/>
            <a:ext cx="5660571" cy="17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45AE4B-AA98-0E44-BC4E-5AF0B3557B84}"/>
              </a:ext>
            </a:extLst>
          </p:cNvPr>
          <p:cNvSpPr/>
          <p:nvPr/>
        </p:nvSpPr>
        <p:spPr>
          <a:xfrm>
            <a:off x="3158949" y="220645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22588B-7C1E-5C38-4936-EE656B424A6E}"/>
              </a:ext>
            </a:extLst>
          </p:cNvPr>
          <p:cNvSpPr txBox="1"/>
          <p:nvPr/>
        </p:nvSpPr>
        <p:spPr>
          <a:xfrm>
            <a:off x="4040275" y="1457011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20CED-BB72-FA09-45AE-F73BDCB2A559}"/>
              </a:ext>
            </a:extLst>
          </p:cNvPr>
          <p:cNvSpPr/>
          <p:nvPr/>
        </p:nvSpPr>
        <p:spPr>
          <a:xfrm>
            <a:off x="1450728" y="196989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8C44F4-A86F-992E-EEB7-06D555DDAF57}"/>
              </a:ext>
            </a:extLst>
          </p:cNvPr>
          <p:cNvSpPr/>
          <p:nvPr/>
        </p:nvSpPr>
        <p:spPr>
          <a:xfrm>
            <a:off x="3234311" y="241369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73B94-53C3-0601-AE86-A27A8BB5C590}"/>
              </a:ext>
            </a:extLst>
          </p:cNvPr>
          <p:cNvSpPr txBox="1"/>
          <p:nvPr/>
        </p:nvSpPr>
        <p:spPr>
          <a:xfrm>
            <a:off x="3709515" y="197617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DAE5DA-93E2-0EBB-CC3A-36F0B48E6075}"/>
              </a:ext>
            </a:extLst>
          </p:cNvPr>
          <p:cNvSpPr/>
          <p:nvPr/>
        </p:nvSpPr>
        <p:spPr>
          <a:xfrm>
            <a:off x="3234310" y="285330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0315D9-E49E-E7C4-20A4-E8B51F1C4F80}"/>
              </a:ext>
            </a:extLst>
          </p:cNvPr>
          <p:cNvSpPr/>
          <p:nvPr/>
        </p:nvSpPr>
        <p:spPr>
          <a:xfrm>
            <a:off x="4967652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BF9844-FE62-4B22-C760-1DB631E82A0C}"/>
              </a:ext>
            </a:extLst>
          </p:cNvPr>
          <p:cNvSpPr/>
          <p:nvPr/>
        </p:nvSpPr>
        <p:spPr>
          <a:xfrm>
            <a:off x="5043014" y="2417880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BD181D-0409-2E23-67FD-5736D7B38038}"/>
              </a:ext>
            </a:extLst>
          </p:cNvPr>
          <p:cNvSpPr txBox="1"/>
          <p:nvPr/>
        </p:nvSpPr>
        <p:spPr>
          <a:xfrm>
            <a:off x="5518218" y="1980362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839E6B-21E8-B552-EC43-C98C05F2D094}"/>
              </a:ext>
            </a:extLst>
          </p:cNvPr>
          <p:cNvSpPr/>
          <p:nvPr/>
        </p:nvSpPr>
        <p:spPr>
          <a:xfrm>
            <a:off x="5043013" y="2857495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4E3AAD-7317-8D3B-A48C-5A3674BD6D61}"/>
              </a:ext>
            </a:extLst>
          </p:cNvPr>
          <p:cNvSpPr/>
          <p:nvPr/>
        </p:nvSpPr>
        <p:spPr>
          <a:xfrm>
            <a:off x="1186960" y="3977473"/>
            <a:ext cx="2981011" cy="18756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3A30D7-3CF4-2F6A-A02B-B583719A1B6D}"/>
              </a:ext>
            </a:extLst>
          </p:cNvPr>
          <p:cNvSpPr/>
          <p:nvPr/>
        </p:nvSpPr>
        <p:spPr>
          <a:xfrm>
            <a:off x="2342519" y="458456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F32080-4208-C158-925E-4EC1CB5BEF16}"/>
              </a:ext>
            </a:extLst>
          </p:cNvPr>
          <p:cNvSpPr txBox="1"/>
          <p:nvPr/>
        </p:nvSpPr>
        <p:spPr>
          <a:xfrm>
            <a:off x="2491153" y="3717890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5E7BC9-C15A-5DF5-210E-7A6B2D46CA90}"/>
              </a:ext>
            </a:extLst>
          </p:cNvPr>
          <p:cNvSpPr/>
          <p:nvPr/>
        </p:nvSpPr>
        <p:spPr>
          <a:xfrm>
            <a:off x="1450727" y="423496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A3FE58-358C-353D-E73F-E308E86FBE58}"/>
              </a:ext>
            </a:extLst>
          </p:cNvPr>
          <p:cNvSpPr/>
          <p:nvPr/>
        </p:nvSpPr>
        <p:spPr>
          <a:xfrm>
            <a:off x="2417881" y="479180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07F387-E933-E572-EB74-9425071501CD}"/>
              </a:ext>
            </a:extLst>
          </p:cNvPr>
          <p:cNvSpPr txBox="1"/>
          <p:nvPr/>
        </p:nvSpPr>
        <p:spPr>
          <a:xfrm>
            <a:off x="2893085" y="435428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681B005-544E-A681-0EFC-EC8C7D77AE58}"/>
              </a:ext>
            </a:extLst>
          </p:cNvPr>
          <p:cNvSpPr/>
          <p:nvPr/>
        </p:nvSpPr>
        <p:spPr>
          <a:xfrm>
            <a:off x="2417880" y="523141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86001DB-149A-E563-4BFB-D2C9AE5BB29B}"/>
              </a:ext>
            </a:extLst>
          </p:cNvPr>
          <p:cNvSpPr/>
          <p:nvPr/>
        </p:nvSpPr>
        <p:spPr>
          <a:xfrm>
            <a:off x="1329311" y="2650253"/>
            <a:ext cx="1637044" cy="653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CF1D47-81AA-A051-FB70-63F8D97F637F}"/>
              </a:ext>
            </a:extLst>
          </p:cNvPr>
          <p:cNvSpPr/>
          <p:nvPr/>
        </p:nvSpPr>
        <p:spPr>
          <a:xfrm>
            <a:off x="1404673" y="2857496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BA55F1-DB7F-2BEE-5CF0-28A2C12A3D96}"/>
              </a:ext>
            </a:extLst>
          </p:cNvPr>
          <p:cNvSpPr txBox="1"/>
          <p:nvPr/>
        </p:nvSpPr>
        <p:spPr>
          <a:xfrm>
            <a:off x="1879877" y="241997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FB8620-27AB-719B-1138-7AB43CCBEE42}"/>
              </a:ext>
            </a:extLst>
          </p:cNvPr>
          <p:cNvSpPr txBox="1"/>
          <p:nvPr/>
        </p:nvSpPr>
        <p:spPr>
          <a:xfrm>
            <a:off x="7456737" y="2040476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Process-Centric Security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FD76A-0B88-BF2E-15C2-C164DE314D17}"/>
              </a:ext>
            </a:extLst>
          </p:cNvPr>
          <p:cNvSpPr txBox="1"/>
          <p:nvPr/>
        </p:nvSpPr>
        <p:spPr>
          <a:xfrm>
            <a:off x="7456736" y="2651750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Pod-Centric Security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4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A9E8-A76F-C521-B0AC-AF6D0C9D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56920"/>
            <a:r>
              <a:rPr lang="en-US">
                <a:latin typeface="Helvetica Neue"/>
              </a:rPr>
              <a:t>Background: Design Space for Confidential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6142B-3660-1DEC-D85F-FF567343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E3142-FD0A-E60E-D59E-89952B7D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12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24D3E-BC29-C64D-75AE-1E6475D389B0}"/>
              </a:ext>
            </a:extLst>
          </p:cNvPr>
          <p:cNvSpPr/>
          <p:nvPr/>
        </p:nvSpPr>
        <p:spPr>
          <a:xfrm>
            <a:off x="1186961" y="1712407"/>
            <a:ext cx="5660571" cy="17417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45AE4B-AA98-0E44-BC4E-5AF0B3557B84}"/>
              </a:ext>
            </a:extLst>
          </p:cNvPr>
          <p:cNvSpPr/>
          <p:nvPr/>
        </p:nvSpPr>
        <p:spPr>
          <a:xfrm>
            <a:off x="3158949" y="220645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22588B-7C1E-5C38-4936-EE656B424A6E}"/>
              </a:ext>
            </a:extLst>
          </p:cNvPr>
          <p:cNvSpPr txBox="1"/>
          <p:nvPr/>
        </p:nvSpPr>
        <p:spPr>
          <a:xfrm>
            <a:off x="4040275" y="1457011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20CED-BB72-FA09-45AE-F73BDCB2A559}"/>
              </a:ext>
            </a:extLst>
          </p:cNvPr>
          <p:cNvSpPr/>
          <p:nvPr/>
        </p:nvSpPr>
        <p:spPr>
          <a:xfrm>
            <a:off x="1450728" y="196989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8C44F4-A86F-992E-EEB7-06D555DDAF57}"/>
              </a:ext>
            </a:extLst>
          </p:cNvPr>
          <p:cNvSpPr/>
          <p:nvPr/>
        </p:nvSpPr>
        <p:spPr>
          <a:xfrm>
            <a:off x="3234311" y="241369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73B94-53C3-0601-AE86-A27A8BB5C590}"/>
              </a:ext>
            </a:extLst>
          </p:cNvPr>
          <p:cNvSpPr txBox="1"/>
          <p:nvPr/>
        </p:nvSpPr>
        <p:spPr>
          <a:xfrm>
            <a:off x="3709515" y="197617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DAE5DA-93E2-0EBB-CC3A-36F0B48E6075}"/>
              </a:ext>
            </a:extLst>
          </p:cNvPr>
          <p:cNvSpPr/>
          <p:nvPr/>
        </p:nvSpPr>
        <p:spPr>
          <a:xfrm>
            <a:off x="3234310" y="285330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0315D9-E49E-E7C4-20A4-E8B51F1C4F80}"/>
              </a:ext>
            </a:extLst>
          </p:cNvPr>
          <p:cNvSpPr/>
          <p:nvPr/>
        </p:nvSpPr>
        <p:spPr>
          <a:xfrm>
            <a:off x="4967652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BF9844-FE62-4B22-C760-1DB631E82A0C}"/>
              </a:ext>
            </a:extLst>
          </p:cNvPr>
          <p:cNvSpPr/>
          <p:nvPr/>
        </p:nvSpPr>
        <p:spPr>
          <a:xfrm>
            <a:off x="5043014" y="2417880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BD181D-0409-2E23-67FD-5736D7B38038}"/>
              </a:ext>
            </a:extLst>
          </p:cNvPr>
          <p:cNvSpPr txBox="1"/>
          <p:nvPr/>
        </p:nvSpPr>
        <p:spPr>
          <a:xfrm>
            <a:off x="5518218" y="1980362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839E6B-21E8-B552-EC43-C98C05F2D094}"/>
              </a:ext>
            </a:extLst>
          </p:cNvPr>
          <p:cNvSpPr/>
          <p:nvPr/>
        </p:nvSpPr>
        <p:spPr>
          <a:xfrm>
            <a:off x="5043013" y="2857495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4E3AAD-7317-8D3B-A48C-5A3674BD6D61}"/>
              </a:ext>
            </a:extLst>
          </p:cNvPr>
          <p:cNvSpPr/>
          <p:nvPr/>
        </p:nvSpPr>
        <p:spPr>
          <a:xfrm>
            <a:off x="1186960" y="3977473"/>
            <a:ext cx="2981011" cy="187569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3A30D7-3CF4-2F6A-A02B-B583719A1B6D}"/>
              </a:ext>
            </a:extLst>
          </p:cNvPr>
          <p:cNvSpPr/>
          <p:nvPr/>
        </p:nvSpPr>
        <p:spPr>
          <a:xfrm>
            <a:off x="2342519" y="458456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F32080-4208-C158-925E-4EC1CB5BEF16}"/>
              </a:ext>
            </a:extLst>
          </p:cNvPr>
          <p:cNvSpPr txBox="1"/>
          <p:nvPr/>
        </p:nvSpPr>
        <p:spPr>
          <a:xfrm>
            <a:off x="2491153" y="3717890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5E7BC9-C15A-5DF5-210E-7A6B2D46CA90}"/>
              </a:ext>
            </a:extLst>
          </p:cNvPr>
          <p:cNvSpPr/>
          <p:nvPr/>
        </p:nvSpPr>
        <p:spPr>
          <a:xfrm>
            <a:off x="1450727" y="423496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A3FE58-358C-353D-E73F-E308E86FBE58}"/>
              </a:ext>
            </a:extLst>
          </p:cNvPr>
          <p:cNvSpPr/>
          <p:nvPr/>
        </p:nvSpPr>
        <p:spPr>
          <a:xfrm>
            <a:off x="2417881" y="479180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07F387-E933-E572-EB74-9425071501CD}"/>
              </a:ext>
            </a:extLst>
          </p:cNvPr>
          <p:cNvSpPr txBox="1"/>
          <p:nvPr/>
        </p:nvSpPr>
        <p:spPr>
          <a:xfrm>
            <a:off x="2893085" y="435428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681B005-544E-A681-0EFC-EC8C7D77AE58}"/>
              </a:ext>
            </a:extLst>
          </p:cNvPr>
          <p:cNvSpPr/>
          <p:nvPr/>
        </p:nvSpPr>
        <p:spPr>
          <a:xfrm>
            <a:off x="2417880" y="523141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86001DB-149A-E563-4BFB-D2C9AE5BB29B}"/>
              </a:ext>
            </a:extLst>
          </p:cNvPr>
          <p:cNvSpPr/>
          <p:nvPr/>
        </p:nvSpPr>
        <p:spPr>
          <a:xfrm>
            <a:off x="1329311" y="2650253"/>
            <a:ext cx="1637044" cy="653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CF1D47-81AA-A051-FB70-63F8D97F637F}"/>
              </a:ext>
            </a:extLst>
          </p:cNvPr>
          <p:cNvSpPr/>
          <p:nvPr/>
        </p:nvSpPr>
        <p:spPr>
          <a:xfrm>
            <a:off x="1404673" y="2857496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BA55F1-DB7F-2BEE-5CF0-28A2C12A3D96}"/>
              </a:ext>
            </a:extLst>
          </p:cNvPr>
          <p:cNvSpPr txBox="1"/>
          <p:nvPr/>
        </p:nvSpPr>
        <p:spPr>
          <a:xfrm>
            <a:off x="1879877" y="241997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FB8620-27AB-719B-1138-7AB43CCBEE42}"/>
              </a:ext>
            </a:extLst>
          </p:cNvPr>
          <p:cNvSpPr txBox="1"/>
          <p:nvPr/>
        </p:nvSpPr>
        <p:spPr>
          <a:xfrm>
            <a:off x="7456737" y="2040476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Process-Centric Security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1E74-CDDF-B34D-4A82-7EA024848C33}"/>
              </a:ext>
            </a:extLst>
          </p:cNvPr>
          <p:cNvSpPr txBox="1"/>
          <p:nvPr/>
        </p:nvSpPr>
        <p:spPr>
          <a:xfrm>
            <a:off x="7456736" y="2651750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Pod-Centric Security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EA2C7-D985-F148-78A7-39A8DED8BB6A}"/>
              </a:ext>
            </a:extLst>
          </p:cNvPr>
          <p:cNvSpPr txBox="1"/>
          <p:nvPr/>
        </p:nvSpPr>
        <p:spPr>
          <a:xfrm>
            <a:off x="7456735" y="3271398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Node-Centric Security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A9E8-A76F-C521-B0AC-AF6D0C9D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56920"/>
            <a:r>
              <a:rPr lang="en-US">
                <a:latin typeface="Helvetica Neue"/>
              </a:rPr>
              <a:t>Background: Design Space for Confidential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6142B-3660-1DEC-D85F-FF567343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E3142-FD0A-E60E-D59E-89952B7D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24D3E-BC29-C64D-75AE-1E6475D389B0}"/>
              </a:ext>
            </a:extLst>
          </p:cNvPr>
          <p:cNvSpPr/>
          <p:nvPr/>
        </p:nvSpPr>
        <p:spPr>
          <a:xfrm>
            <a:off x="1186961" y="1712407"/>
            <a:ext cx="5660571" cy="17417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45AE4B-AA98-0E44-BC4E-5AF0B3557B84}"/>
              </a:ext>
            </a:extLst>
          </p:cNvPr>
          <p:cNvSpPr/>
          <p:nvPr/>
        </p:nvSpPr>
        <p:spPr>
          <a:xfrm>
            <a:off x="3158949" y="220645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22588B-7C1E-5C38-4936-EE656B424A6E}"/>
              </a:ext>
            </a:extLst>
          </p:cNvPr>
          <p:cNvSpPr txBox="1"/>
          <p:nvPr/>
        </p:nvSpPr>
        <p:spPr>
          <a:xfrm>
            <a:off x="4040275" y="1457011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20CED-BB72-FA09-45AE-F73BDCB2A559}"/>
              </a:ext>
            </a:extLst>
          </p:cNvPr>
          <p:cNvSpPr/>
          <p:nvPr/>
        </p:nvSpPr>
        <p:spPr>
          <a:xfrm>
            <a:off x="1450728" y="196989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8C44F4-A86F-992E-EEB7-06D555DDAF57}"/>
              </a:ext>
            </a:extLst>
          </p:cNvPr>
          <p:cNvSpPr/>
          <p:nvPr/>
        </p:nvSpPr>
        <p:spPr>
          <a:xfrm>
            <a:off x="3234311" y="241369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73B94-53C3-0601-AE86-A27A8BB5C590}"/>
              </a:ext>
            </a:extLst>
          </p:cNvPr>
          <p:cNvSpPr txBox="1"/>
          <p:nvPr/>
        </p:nvSpPr>
        <p:spPr>
          <a:xfrm>
            <a:off x="3709515" y="197617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DAE5DA-93E2-0EBB-CC3A-36F0B48E6075}"/>
              </a:ext>
            </a:extLst>
          </p:cNvPr>
          <p:cNvSpPr/>
          <p:nvPr/>
        </p:nvSpPr>
        <p:spPr>
          <a:xfrm>
            <a:off x="3234310" y="285330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0315D9-E49E-E7C4-20A4-E8B51F1C4F80}"/>
              </a:ext>
            </a:extLst>
          </p:cNvPr>
          <p:cNvSpPr/>
          <p:nvPr/>
        </p:nvSpPr>
        <p:spPr>
          <a:xfrm>
            <a:off x="4967652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BF9844-FE62-4B22-C760-1DB631E82A0C}"/>
              </a:ext>
            </a:extLst>
          </p:cNvPr>
          <p:cNvSpPr/>
          <p:nvPr/>
        </p:nvSpPr>
        <p:spPr>
          <a:xfrm>
            <a:off x="5043014" y="2417880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BD181D-0409-2E23-67FD-5736D7B38038}"/>
              </a:ext>
            </a:extLst>
          </p:cNvPr>
          <p:cNvSpPr txBox="1"/>
          <p:nvPr/>
        </p:nvSpPr>
        <p:spPr>
          <a:xfrm>
            <a:off x="5518218" y="1980362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839E6B-21E8-B552-EC43-C98C05F2D094}"/>
              </a:ext>
            </a:extLst>
          </p:cNvPr>
          <p:cNvSpPr/>
          <p:nvPr/>
        </p:nvSpPr>
        <p:spPr>
          <a:xfrm>
            <a:off x="5043013" y="2857495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4E3AAD-7317-8D3B-A48C-5A3674BD6D61}"/>
              </a:ext>
            </a:extLst>
          </p:cNvPr>
          <p:cNvSpPr/>
          <p:nvPr/>
        </p:nvSpPr>
        <p:spPr>
          <a:xfrm>
            <a:off x="1186960" y="3977473"/>
            <a:ext cx="2981011" cy="18756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3A30D7-3CF4-2F6A-A02B-B583719A1B6D}"/>
              </a:ext>
            </a:extLst>
          </p:cNvPr>
          <p:cNvSpPr/>
          <p:nvPr/>
        </p:nvSpPr>
        <p:spPr>
          <a:xfrm>
            <a:off x="2342519" y="458456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F32080-4208-C158-925E-4EC1CB5BEF16}"/>
              </a:ext>
            </a:extLst>
          </p:cNvPr>
          <p:cNvSpPr txBox="1"/>
          <p:nvPr/>
        </p:nvSpPr>
        <p:spPr>
          <a:xfrm>
            <a:off x="2491153" y="3717890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5E7BC9-C15A-5DF5-210E-7A6B2D46CA90}"/>
              </a:ext>
            </a:extLst>
          </p:cNvPr>
          <p:cNvSpPr/>
          <p:nvPr/>
        </p:nvSpPr>
        <p:spPr>
          <a:xfrm>
            <a:off x="1450727" y="423496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A3FE58-358C-353D-E73F-E308E86FBE58}"/>
              </a:ext>
            </a:extLst>
          </p:cNvPr>
          <p:cNvSpPr/>
          <p:nvPr/>
        </p:nvSpPr>
        <p:spPr>
          <a:xfrm>
            <a:off x="2417881" y="479180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07F387-E933-E572-EB74-9425071501CD}"/>
              </a:ext>
            </a:extLst>
          </p:cNvPr>
          <p:cNvSpPr txBox="1"/>
          <p:nvPr/>
        </p:nvSpPr>
        <p:spPr>
          <a:xfrm>
            <a:off x="2893085" y="435428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681B005-544E-A681-0EFC-EC8C7D77AE58}"/>
              </a:ext>
            </a:extLst>
          </p:cNvPr>
          <p:cNvSpPr/>
          <p:nvPr/>
        </p:nvSpPr>
        <p:spPr>
          <a:xfrm>
            <a:off x="2417880" y="523141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86001DB-149A-E563-4BFB-D2C9AE5BB29B}"/>
              </a:ext>
            </a:extLst>
          </p:cNvPr>
          <p:cNvSpPr/>
          <p:nvPr/>
        </p:nvSpPr>
        <p:spPr>
          <a:xfrm>
            <a:off x="1329311" y="2650253"/>
            <a:ext cx="1637044" cy="653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CF1D47-81AA-A051-FB70-63F8D97F637F}"/>
              </a:ext>
            </a:extLst>
          </p:cNvPr>
          <p:cNvSpPr/>
          <p:nvPr/>
        </p:nvSpPr>
        <p:spPr>
          <a:xfrm>
            <a:off x="1404673" y="2857496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BA55F1-DB7F-2BEE-5CF0-28A2C12A3D96}"/>
              </a:ext>
            </a:extLst>
          </p:cNvPr>
          <p:cNvSpPr txBox="1"/>
          <p:nvPr/>
        </p:nvSpPr>
        <p:spPr>
          <a:xfrm>
            <a:off x="1879877" y="241997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FB8620-27AB-719B-1138-7AB43CCBEE42}"/>
              </a:ext>
            </a:extLst>
          </p:cNvPr>
          <p:cNvSpPr txBox="1"/>
          <p:nvPr/>
        </p:nvSpPr>
        <p:spPr>
          <a:xfrm>
            <a:off x="7456737" y="2040476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Process-Centric Security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1E74-CDDF-B34D-4A82-7EA024848C33}"/>
              </a:ext>
            </a:extLst>
          </p:cNvPr>
          <p:cNvSpPr txBox="1"/>
          <p:nvPr/>
        </p:nvSpPr>
        <p:spPr>
          <a:xfrm>
            <a:off x="7456736" y="2651750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Pod-Centric Security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EA2C7-D985-F148-78A7-39A8DED8BB6A}"/>
              </a:ext>
            </a:extLst>
          </p:cNvPr>
          <p:cNvSpPr txBox="1"/>
          <p:nvPr/>
        </p:nvSpPr>
        <p:spPr>
          <a:xfrm>
            <a:off x="7456735" y="3271398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Node-Centric Security</a:t>
            </a:r>
            <a:endParaRPr lang="en-US"/>
          </a:p>
        </p:txBody>
      </p:sp>
      <p:pic>
        <p:nvPicPr>
          <p:cNvPr id="8" name="Picture 7" descr="Introduction to Intel Software Guard Extensions">
            <a:extLst>
              <a:ext uri="{FF2B5EF4-FFF2-40B4-BE49-F238E27FC236}">
                <a16:creationId xmlns:a16="http://schemas.microsoft.com/office/drawing/2014/main" id="{983DAFAC-4CE4-D72A-7FD0-E9ECF792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432" y="2001121"/>
            <a:ext cx="754464" cy="414847"/>
          </a:xfrm>
          <a:prstGeom prst="rect">
            <a:avLst/>
          </a:prstGeom>
        </p:spPr>
      </p:pic>
      <p:pic>
        <p:nvPicPr>
          <p:cNvPr id="9" name="Picture 8" descr="Introduction to Intel Software Guard Extensions">
            <a:extLst>
              <a:ext uri="{FF2B5EF4-FFF2-40B4-BE49-F238E27FC236}">
                <a16:creationId xmlns:a16="http://schemas.microsoft.com/office/drawing/2014/main" id="{25ED81AD-74FB-978E-C91D-8B69F7CEA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3" y="2604021"/>
            <a:ext cx="754464" cy="414847"/>
          </a:xfrm>
          <a:prstGeom prst="rect">
            <a:avLst/>
          </a:prstGeom>
        </p:spPr>
      </p:pic>
      <p:pic>
        <p:nvPicPr>
          <p:cNvPr id="10" name="Picture 9" descr="Anjuna Partner: AMD">
            <a:extLst>
              <a:ext uri="{FF2B5EF4-FFF2-40B4-BE49-F238E27FC236}">
                <a16:creationId xmlns:a16="http://schemas.microsoft.com/office/drawing/2014/main" id="{81A14D23-7815-2576-1C4A-DE96C1AB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420" y="2567371"/>
            <a:ext cx="896817" cy="471403"/>
          </a:xfrm>
          <a:prstGeom prst="rect">
            <a:avLst/>
          </a:prstGeom>
        </p:spPr>
      </p:pic>
      <p:pic>
        <p:nvPicPr>
          <p:cNvPr id="14" name="Picture 13" descr="Anjuna Partner: AMD">
            <a:extLst>
              <a:ext uri="{FF2B5EF4-FFF2-40B4-BE49-F238E27FC236}">
                <a16:creationId xmlns:a16="http://schemas.microsoft.com/office/drawing/2014/main" id="{E3B10EA0-CEEE-2059-BD81-30AB4E7B1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655" y="3230562"/>
            <a:ext cx="896817" cy="47140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D6142F-48B4-3E6E-8607-A5C11553E07D}"/>
              </a:ext>
            </a:extLst>
          </p:cNvPr>
          <p:cNvCxnSpPr/>
          <p:nvPr/>
        </p:nvCxnSpPr>
        <p:spPr>
          <a:xfrm>
            <a:off x="5270360" y="4910295"/>
            <a:ext cx="5850652" cy="3098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6BAE69-0FE9-5A4C-F772-1089FD386590}"/>
              </a:ext>
            </a:extLst>
          </p:cNvPr>
          <p:cNvSpPr txBox="1"/>
          <p:nvPr/>
        </p:nvSpPr>
        <p:spPr>
          <a:xfrm>
            <a:off x="5271197" y="442336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-TCB &amp; Usability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1A47BE-EF6D-607C-5F52-843404E4F156}"/>
              </a:ext>
            </a:extLst>
          </p:cNvPr>
          <p:cNvSpPr txBox="1"/>
          <p:nvPr/>
        </p:nvSpPr>
        <p:spPr>
          <a:xfrm>
            <a:off x="9123065" y="4423367"/>
            <a:ext cx="18765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+ TCB &amp; Usability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885E18-D318-065A-FCA9-549AAC1124F3}"/>
              </a:ext>
            </a:extLst>
          </p:cNvPr>
          <p:cNvSpPr txBox="1"/>
          <p:nvPr/>
        </p:nvSpPr>
        <p:spPr>
          <a:xfrm>
            <a:off x="5292131" y="504720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- Attack Surface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8677C-3D20-3419-9E9F-85791FE8907E}"/>
              </a:ext>
            </a:extLst>
          </p:cNvPr>
          <p:cNvSpPr txBox="1"/>
          <p:nvPr/>
        </p:nvSpPr>
        <p:spPr>
          <a:xfrm>
            <a:off x="9181679" y="5068136"/>
            <a:ext cx="18179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+ Attack Surface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BE6889-E78A-80FD-9E7F-01D65064E058}"/>
              </a:ext>
            </a:extLst>
          </p:cNvPr>
          <p:cNvSpPr txBox="1"/>
          <p:nvPr/>
        </p:nvSpPr>
        <p:spPr>
          <a:xfrm>
            <a:off x="5133055" y="5490409"/>
            <a:ext cx="1813516" cy="373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Process-Centric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E61AC7-6A8A-66BC-0002-9CC01A4FA54F}"/>
              </a:ext>
            </a:extLst>
          </p:cNvPr>
          <p:cNvSpPr txBox="1"/>
          <p:nvPr/>
        </p:nvSpPr>
        <p:spPr>
          <a:xfrm>
            <a:off x="7226461" y="5490408"/>
            <a:ext cx="1813516" cy="373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Pod-Centric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8A1901-CF42-7822-1291-56170A5D3399}"/>
              </a:ext>
            </a:extLst>
          </p:cNvPr>
          <p:cNvSpPr txBox="1"/>
          <p:nvPr/>
        </p:nvSpPr>
        <p:spPr>
          <a:xfrm>
            <a:off x="9324054" y="5490407"/>
            <a:ext cx="1813516" cy="373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Node-Centric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BA24D3E-BC29-C64D-75AE-1E6475D389B0}"/>
              </a:ext>
            </a:extLst>
          </p:cNvPr>
          <p:cNvSpPr/>
          <p:nvPr/>
        </p:nvSpPr>
        <p:spPr>
          <a:xfrm>
            <a:off x="1186961" y="1712407"/>
            <a:ext cx="5660571" cy="17417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0315D9-E49E-E7C4-20A4-E8B51F1C4F80}"/>
              </a:ext>
            </a:extLst>
          </p:cNvPr>
          <p:cNvSpPr/>
          <p:nvPr/>
        </p:nvSpPr>
        <p:spPr>
          <a:xfrm>
            <a:off x="4967652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6F301E-55EB-E743-EB2B-6BEC8EC7D5F5}"/>
              </a:ext>
            </a:extLst>
          </p:cNvPr>
          <p:cNvSpPr/>
          <p:nvPr/>
        </p:nvSpPr>
        <p:spPr>
          <a:xfrm>
            <a:off x="4976025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45AE4B-AA98-0E44-BC4E-5AF0B3557B84}"/>
              </a:ext>
            </a:extLst>
          </p:cNvPr>
          <p:cNvSpPr/>
          <p:nvPr/>
        </p:nvSpPr>
        <p:spPr>
          <a:xfrm>
            <a:off x="3158949" y="220645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0CEA70-9D7A-5BCA-5081-4B7FD3F4F4B9}"/>
              </a:ext>
            </a:extLst>
          </p:cNvPr>
          <p:cNvSpPr/>
          <p:nvPr/>
        </p:nvSpPr>
        <p:spPr>
          <a:xfrm>
            <a:off x="3154761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FA9E8-A76F-C521-B0AC-AF6D0C9D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56920"/>
            <a:r>
              <a:rPr lang="en-US">
                <a:latin typeface="Helvetica Neue"/>
              </a:rPr>
              <a:t>Background: Design Space for Confidential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6142B-3660-1DEC-D85F-FF567343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E3142-FD0A-E60E-D59E-89952B7D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14</a:t>
            </a:fld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22588B-7C1E-5C38-4936-EE656B424A6E}"/>
              </a:ext>
            </a:extLst>
          </p:cNvPr>
          <p:cNvSpPr txBox="1"/>
          <p:nvPr/>
        </p:nvSpPr>
        <p:spPr>
          <a:xfrm>
            <a:off x="4040275" y="1457011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20CED-BB72-FA09-45AE-F73BDCB2A559}"/>
              </a:ext>
            </a:extLst>
          </p:cNvPr>
          <p:cNvSpPr/>
          <p:nvPr/>
        </p:nvSpPr>
        <p:spPr>
          <a:xfrm>
            <a:off x="1450728" y="196989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8C44F4-A86F-992E-EEB7-06D555DDAF57}"/>
              </a:ext>
            </a:extLst>
          </p:cNvPr>
          <p:cNvSpPr/>
          <p:nvPr/>
        </p:nvSpPr>
        <p:spPr>
          <a:xfrm>
            <a:off x="3234311" y="241369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73B94-53C3-0601-AE86-A27A8BB5C590}"/>
              </a:ext>
            </a:extLst>
          </p:cNvPr>
          <p:cNvSpPr txBox="1"/>
          <p:nvPr/>
        </p:nvSpPr>
        <p:spPr>
          <a:xfrm>
            <a:off x="3709515" y="197617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DAE5DA-93E2-0EBB-CC3A-36F0B48E6075}"/>
              </a:ext>
            </a:extLst>
          </p:cNvPr>
          <p:cNvSpPr/>
          <p:nvPr/>
        </p:nvSpPr>
        <p:spPr>
          <a:xfrm>
            <a:off x="3234310" y="285330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BF9844-FE62-4B22-C760-1DB631E82A0C}"/>
              </a:ext>
            </a:extLst>
          </p:cNvPr>
          <p:cNvSpPr/>
          <p:nvPr/>
        </p:nvSpPr>
        <p:spPr>
          <a:xfrm>
            <a:off x="5043014" y="2417880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BD181D-0409-2E23-67FD-5736D7B38038}"/>
              </a:ext>
            </a:extLst>
          </p:cNvPr>
          <p:cNvSpPr txBox="1"/>
          <p:nvPr/>
        </p:nvSpPr>
        <p:spPr>
          <a:xfrm>
            <a:off x="5518218" y="1980362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839E6B-21E8-B552-EC43-C98C05F2D094}"/>
              </a:ext>
            </a:extLst>
          </p:cNvPr>
          <p:cNvSpPr/>
          <p:nvPr/>
        </p:nvSpPr>
        <p:spPr>
          <a:xfrm>
            <a:off x="5043013" y="2857495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4E3AAD-7317-8D3B-A48C-5A3674BD6D61}"/>
              </a:ext>
            </a:extLst>
          </p:cNvPr>
          <p:cNvSpPr/>
          <p:nvPr/>
        </p:nvSpPr>
        <p:spPr>
          <a:xfrm>
            <a:off x="1186960" y="3977473"/>
            <a:ext cx="2981011" cy="18756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3A30D7-3CF4-2F6A-A02B-B583719A1B6D}"/>
              </a:ext>
            </a:extLst>
          </p:cNvPr>
          <p:cNvSpPr/>
          <p:nvPr/>
        </p:nvSpPr>
        <p:spPr>
          <a:xfrm>
            <a:off x="2342519" y="458456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F32080-4208-C158-925E-4EC1CB5BEF16}"/>
              </a:ext>
            </a:extLst>
          </p:cNvPr>
          <p:cNvSpPr txBox="1"/>
          <p:nvPr/>
        </p:nvSpPr>
        <p:spPr>
          <a:xfrm>
            <a:off x="2491153" y="3717890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5E7BC9-C15A-5DF5-210E-7A6B2D46CA90}"/>
              </a:ext>
            </a:extLst>
          </p:cNvPr>
          <p:cNvSpPr/>
          <p:nvPr/>
        </p:nvSpPr>
        <p:spPr>
          <a:xfrm>
            <a:off x="1450727" y="423496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A3FE58-358C-353D-E73F-E308E86FBE58}"/>
              </a:ext>
            </a:extLst>
          </p:cNvPr>
          <p:cNvSpPr/>
          <p:nvPr/>
        </p:nvSpPr>
        <p:spPr>
          <a:xfrm>
            <a:off x="2417881" y="479180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07F387-E933-E572-EB74-9425071501CD}"/>
              </a:ext>
            </a:extLst>
          </p:cNvPr>
          <p:cNvSpPr txBox="1"/>
          <p:nvPr/>
        </p:nvSpPr>
        <p:spPr>
          <a:xfrm>
            <a:off x="2893085" y="435428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681B005-544E-A681-0EFC-EC8C7D77AE58}"/>
              </a:ext>
            </a:extLst>
          </p:cNvPr>
          <p:cNvSpPr/>
          <p:nvPr/>
        </p:nvSpPr>
        <p:spPr>
          <a:xfrm>
            <a:off x="2417880" y="523141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86001DB-149A-E563-4BFB-D2C9AE5BB29B}"/>
              </a:ext>
            </a:extLst>
          </p:cNvPr>
          <p:cNvSpPr/>
          <p:nvPr/>
        </p:nvSpPr>
        <p:spPr>
          <a:xfrm>
            <a:off x="1329311" y="2650253"/>
            <a:ext cx="1637044" cy="653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CF1D47-81AA-A051-FB70-63F8D97F637F}"/>
              </a:ext>
            </a:extLst>
          </p:cNvPr>
          <p:cNvSpPr/>
          <p:nvPr/>
        </p:nvSpPr>
        <p:spPr>
          <a:xfrm>
            <a:off x="1404673" y="2857496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BA55F1-DB7F-2BEE-5CF0-28A2C12A3D96}"/>
              </a:ext>
            </a:extLst>
          </p:cNvPr>
          <p:cNvSpPr txBox="1"/>
          <p:nvPr/>
        </p:nvSpPr>
        <p:spPr>
          <a:xfrm>
            <a:off x="1879877" y="241997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FB8620-27AB-719B-1138-7AB43CCBEE42}"/>
              </a:ext>
            </a:extLst>
          </p:cNvPr>
          <p:cNvSpPr txBox="1"/>
          <p:nvPr/>
        </p:nvSpPr>
        <p:spPr>
          <a:xfrm>
            <a:off x="7456737" y="2040476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Process-Centric Security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1E74-CDDF-B34D-4A82-7EA024848C33}"/>
              </a:ext>
            </a:extLst>
          </p:cNvPr>
          <p:cNvSpPr txBox="1"/>
          <p:nvPr/>
        </p:nvSpPr>
        <p:spPr>
          <a:xfrm>
            <a:off x="7456736" y="2651750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Pod-Centric Security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EA2C7-D985-F148-78A7-39A8DED8BB6A}"/>
              </a:ext>
            </a:extLst>
          </p:cNvPr>
          <p:cNvSpPr txBox="1"/>
          <p:nvPr/>
        </p:nvSpPr>
        <p:spPr>
          <a:xfrm>
            <a:off x="7456735" y="3271398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Node-Centric Security</a:t>
            </a:r>
            <a:endParaRPr lang="en-US"/>
          </a:p>
        </p:txBody>
      </p:sp>
      <p:pic>
        <p:nvPicPr>
          <p:cNvPr id="8" name="Picture 7" descr="Introduction to Intel Software Guard Extensions">
            <a:extLst>
              <a:ext uri="{FF2B5EF4-FFF2-40B4-BE49-F238E27FC236}">
                <a16:creationId xmlns:a16="http://schemas.microsoft.com/office/drawing/2014/main" id="{983DAFAC-4CE4-D72A-7FD0-E9ECF792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432" y="2001121"/>
            <a:ext cx="754464" cy="414847"/>
          </a:xfrm>
          <a:prstGeom prst="rect">
            <a:avLst/>
          </a:prstGeom>
        </p:spPr>
      </p:pic>
      <p:pic>
        <p:nvPicPr>
          <p:cNvPr id="9" name="Picture 8" descr="Introduction to Intel Software Guard Extensions">
            <a:extLst>
              <a:ext uri="{FF2B5EF4-FFF2-40B4-BE49-F238E27FC236}">
                <a16:creationId xmlns:a16="http://schemas.microsoft.com/office/drawing/2014/main" id="{25ED81AD-74FB-978E-C91D-8B69F7CEA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3" y="2604021"/>
            <a:ext cx="754464" cy="414847"/>
          </a:xfrm>
          <a:prstGeom prst="rect">
            <a:avLst/>
          </a:prstGeom>
        </p:spPr>
      </p:pic>
      <p:pic>
        <p:nvPicPr>
          <p:cNvPr id="10" name="Picture 9" descr="Anjuna Partner: AMD">
            <a:extLst>
              <a:ext uri="{FF2B5EF4-FFF2-40B4-BE49-F238E27FC236}">
                <a16:creationId xmlns:a16="http://schemas.microsoft.com/office/drawing/2014/main" id="{81A14D23-7815-2576-1C4A-DE96C1AB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420" y="2567371"/>
            <a:ext cx="896817" cy="471403"/>
          </a:xfrm>
          <a:prstGeom prst="rect">
            <a:avLst/>
          </a:prstGeom>
        </p:spPr>
      </p:pic>
      <p:pic>
        <p:nvPicPr>
          <p:cNvPr id="14" name="Picture 13" descr="Anjuna Partner: AMD">
            <a:extLst>
              <a:ext uri="{FF2B5EF4-FFF2-40B4-BE49-F238E27FC236}">
                <a16:creationId xmlns:a16="http://schemas.microsoft.com/office/drawing/2014/main" id="{E3B10EA0-CEEE-2059-BD81-30AB4E7B1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655" y="3230562"/>
            <a:ext cx="896817" cy="47140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9E613B5-69E9-3259-EC65-8EEE6F971C8C}"/>
              </a:ext>
            </a:extLst>
          </p:cNvPr>
          <p:cNvCxnSpPr/>
          <p:nvPr/>
        </p:nvCxnSpPr>
        <p:spPr>
          <a:xfrm flipV="1">
            <a:off x="6978580" y="2236597"/>
            <a:ext cx="4544366" cy="150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0FD9A2-0147-C9B1-2FC2-E7857BF4C9EB}"/>
              </a:ext>
            </a:extLst>
          </p:cNvPr>
          <p:cNvCxnSpPr>
            <a:cxnSpLocks/>
          </p:cNvCxnSpPr>
          <p:nvPr/>
        </p:nvCxnSpPr>
        <p:spPr>
          <a:xfrm flipV="1">
            <a:off x="7003700" y="3446585"/>
            <a:ext cx="4544366" cy="150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logo with orange squares and black background&#10;&#10;Description automatically generated">
            <a:extLst>
              <a:ext uri="{FF2B5EF4-FFF2-40B4-BE49-F238E27FC236}">
                <a16:creationId xmlns:a16="http://schemas.microsoft.com/office/drawing/2014/main" id="{59156B03-4D61-6FA8-96E8-E72A62507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28" y="4410390"/>
            <a:ext cx="934498" cy="9344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@confidential-containers">
            <a:extLst>
              <a:ext uri="{FF2B5EF4-FFF2-40B4-BE49-F238E27FC236}">
                <a16:creationId xmlns:a16="http://schemas.microsoft.com/office/drawing/2014/main" id="{372D5168-8663-9773-8428-FBE0425FA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808" y="4356379"/>
            <a:ext cx="996461" cy="992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FF1B0C-BCE9-B329-8E2F-384CA02A759B}"/>
              </a:ext>
            </a:extLst>
          </p:cNvPr>
          <p:cNvSpPr txBox="1"/>
          <p:nvPr/>
        </p:nvSpPr>
        <p:spPr>
          <a:xfrm>
            <a:off x="6583345" y="5528269"/>
            <a:ext cx="43258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https://github.com/confidential-containers</a:t>
            </a:r>
            <a:endParaRPr lang="en-US" b="1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7FC237-B65F-83FC-6586-0C0A71E924C8}"/>
              </a:ext>
            </a:extLst>
          </p:cNvPr>
          <p:cNvSpPr txBox="1"/>
          <p:nvPr/>
        </p:nvSpPr>
        <p:spPr>
          <a:xfrm>
            <a:off x="3470866" y="1976174"/>
            <a:ext cx="10843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(VM)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04FE7-9382-C6A1-04DA-FF5ED4909FD5}"/>
              </a:ext>
            </a:extLst>
          </p:cNvPr>
          <p:cNvSpPr txBox="1"/>
          <p:nvPr/>
        </p:nvSpPr>
        <p:spPr>
          <a:xfrm>
            <a:off x="5250261" y="1980360"/>
            <a:ext cx="10843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(VM)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E1BE13-ECB9-C7AC-07A8-A478948619D9}"/>
              </a:ext>
            </a:extLst>
          </p:cNvPr>
          <p:cNvSpPr txBox="1"/>
          <p:nvPr/>
        </p:nvSpPr>
        <p:spPr>
          <a:xfrm>
            <a:off x="2692117" y="4354282"/>
            <a:ext cx="10843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(VM)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F5C59-EC85-7C8C-61B6-5F15406BF3CE}"/>
              </a:ext>
            </a:extLst>
          </p:cNvPr>
          <p:cNvSpPr txBox="1"/>
          <p:nvPr/>
        </p:nvSpPr>
        <p:spPr>
          <a:xfrm>
            <a:off x="3413925" y="1973662"/>
            <a:ext cx="1180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</a:t>
            </a:r>
            <a:r>
              <a:rPr lang="en-US" err="1">
                <a:cs typeface="Calibri"/>
              </a:rPr>
              <a:t>cVM</a:t>
            </a:r>
            <a:r>
              <a:rPr lang="en-US">
                <a:cs typeface="Calibri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BB63BD-3CD4-76FE-D86B-BD7735760CE9}"/>
              </a:ext>
            </a:extLst>
          </p:cNvPr>
          <p:cNvSpPr txBox="1"/>
          <p:nvPr/>
        </p:nvSpPr>
        <p:spPr>
          <a:xfrm>
            <a:off x="5194995" y="1979524"/>
            <a:ext cx="1180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</a:t>
            </a:r>
            <a:r>
              <a:rPr lang="en-US" err="1">
                <a:cs typeface="Calibri"/>
              </a:rPr>
              <a:t>cVM</a:t>
            </a:r>
            <a:r>
              <a:rPr lang="en-US">
                <a:cs typeface="Calibri"/>
              </a:rPr>
              <a:t>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4751D6-0FAB-3263-7FED-10D7A02A3454}"/>
              </a:ext>
            </a:extLst>
          </p:cNvPr>
          <p:cNvCxnSpPr/>
          <p:nvPr/>
        </p:nvCxnSpPr>
        <p:spPr>
          <a:xfrm>
            <a:off x="6157964" y="4897734"/>
            <a:ext cx="2061587" cy="1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5CBFE5-53A5-4388-65D9-C69CC6A92173}"/>
              </a:ext>
            </a:extLst>
          </p:cNvPr>
          <p:cNvCxnSpPr>
            <a:cxnSpLocks/>
          </p:cNvCxnSpPr>
          <p:nvPr/>
        </p:nvCxnSpPr>
        <p:spPr>
          <a:xfrm>
            <a:off x="8695172" y="3038789"/>
            <a:ext cx="14236" cy="13121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2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18" grpId="0"/>
      <p:bldP spid="20" grpId="0" animBg="1"/>
      <p:bldP spid="22" grpId="0" animBg="1"/>
      <p:bldP spid="23" grpId="0" animBg="1"/>
      <p:bldP spid="29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FA56B4-8B1B-5E30-2F40-CE441EBDBA1B}"/>
              </a:ext>
            </a:extLst>
          </p:cNvPr>
          <p:cNvSpPr/>
          <p:nvPr/>
        </p:nvSpPr>
        <p:spPr>
          <a:xfrm>
            <a:off x="1287444" y="1955240"/>
            <a:ext cx="5660571" cy="387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2610A-5C22-C83B-9725-76CA5328F2AB}"/>
              </a:ext>
            </a:extLst>
          </p:cNvPr>
          <p:cNvSpPr txBox="1"/>
          <p:nvPr/>
        </p:nvSpPr>
        <p:spPr>
          <a:xfrm>
            <a:off x="3043813" y="1771021"/>
            <a:ext cx="224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58502-A54B-B33B-01A3-8E7C43682873}"/>
              </a:ext>
            </a:extLst>
          </p:cNvPr>
          <p:cNvSpPr/>
          <p:nvPr/>
        </p:nvSpPr>
        <p:spPr>
          <a:xfrm>
            <a:off x="1241389" y="2018043"/>
            <a:ext cx="5660571" cy="387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AE0E-4BC1-3235-6127-2F610C85405C}"/>
              </a:ext>
            </a:extLst>
          </p:cNvPr>
          <p:cNvSpPr txBox="1"/>
          <p:nvPr/>
        </p:nvSpPr>
        <p:spPr>
          <a:xfrm>
            <a:off x="2997758" y="1833824"/>
            <a:ext cx="224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2C48F-4F45-3995-E3C7-09146395F86D}"/>
              </a:ext>
            </a:extLst>
          </p:cNvPr>
          <p:cNvSpPr/>
          <p:nvPr/>
        </p:nvSpPr>
        <p:spPr>
          <a:xfrm>
            <a:off x="1186961" y="2097593"/>
            <a:ext cx="5660571" cy="387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14274A-B690-30DD-9499-1E079B702889}"/>
              </a:ext>
            </a:extLst>
          </p:cNvPr>
          <p:cNvSpPr/>
          <p:nvPr/>
        </p:nvSpPr>
        <p:spPr>
          <a:xfrm>
            <a:off x="5034641" y="2989384"/>
            <a:ext cx="1637044" cy="1817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B8F05F-0F13-5927-585A-FA4BE7D285BE}"/>
              </a:ext>
            </a:extLst>
          </p:cNvPr>
          <p:cNvSpPr/>
          <p:nvPr/>
        </p:nvSpPr>
        <p:spPr>
          <a:xfrm>
            <a:off x="3351543" y="2989385"/>
            <a:ext cx="1637044" cy="1817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02B6C-F25D-E5A4-8661-993235B4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PoC: </a:t>
            </a:r>
            <a:r>
              <a:rPr lang="en-US" err="1">
                <a:latin typeface="Helvetica Neue"/>
              </a:rPr>
              <a:t>Knative</a:t>
            </a:r>
            <a:r>
              <a:rPr lang="en-US">
                <a:latin typeface="Helvetica Neue"/>
              </a:rPr>
              <a:t> on Confidential Containers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23678-C2EC-80B1-EE4B-3E3D9E07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38160-117F-C122-0F8E-0E137AD0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D6704-EEEE-97A8-91BE-9A3A92804D6C}"/>
              </a:ext>
            </a:extLst>
          </p:cNvPr>
          <p:cNvSpPr txBox="1"/>
          <p:nvPr/>
        </p:nvSpPr>
        <p:spPr>
          <a:xfrm>
            <a:off x="2947517" y="1909187"/>
            <a:ext cx="224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Bare Metal Node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14A7D-88DB-ADD0-C8DE-9BFF6D917F47}"/>
              </a:ext>
            </a:extLst>
          </p:cNvPr>
          <p:cNvSpPr/>
          <p:nvPr/>
        </p:nvSpPr>
        <p:spPr>
          <a:xfrm>
            <a:off x="1475850" y="5499377"/>
            <a:ext cx="5191647" cy="2930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Host Kernel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F3BADF-4321-E064-503C-41D60EDFF2F7}"/>
              </a:ext>
            </a:extLst>
          </p:cNvPr>
          <p:cNvSpPr/>
          <p:nvPr/>
        </p:nvSpPr>
        <p:spPr>
          <a:xfrm>
            <a:off x="1530278" y="223785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393A1-AA37-3311-9AD7-460E1B3CC9FE}"/>
              </a:ext>
            </a:extLst>
          </p:cNvPr>
          <p:cNvSpPr/>
          <p:nvPr/>
        </p:nvSpPr>
        <p:spPr>
          <a:xfrm>
            <a:off x="1475848" y="307939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containerd</a:t>
            </a:r>
            <a:endParaRPr lang="en-U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6C1E1-C798-EC9C-81EC-DD94467BD77B}"/>
              </a:ext>
            </a:extLst>
          </p:cNvPr>
          <p:cNvSpPr/>
          <p:nvPr/>
        </p:nvSpPr>
        <p:spPr>
          <a:xfrm>
            <a:off x="3351543" y="4909037"/>
            <a:ext cx="3320140" cy="477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Hypervisor (QEMU + KVM)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5FFB12-53E6-E8D9-EBFC-BBC712FB70C3}"/>
              </a:ext>
            </a:extLst>
          </p:cNvPr>
          <p:cNvSpPr/>
          <p:nvPr/>
        </p:nvSpPr>
        <p:spPr>
          <a:xfrm>
            <a:off x="3443651" y="4410806"/>
            <a:ext cx="1473758" cy="297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Guest Kernel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8FD70F-1102-C765-B701-B1CE5F82FA56}"/>
              </a:ext>
            </a:extLst>
          </p:cNvPr>
          <p:cNvSpPr/>
          <p:nvPr/>
        </p:nvSpPr>
        <p:spPr>
          <a:xfrm>
            <a:off x="5118376" y="4410805"/>
            <a:ext cx="1473758" cy="297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Guest Kernel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9A8A18-DC36-2002-D7D0-7C284A420060}"/>
              </a:ext>
            </a:extLst>
          </p:cNvPr>
          <p:cNvSpPr/>
          <p:nvPr/>
        </p:nvSpPr>
        <p:spPr>
          <a:xfrm>
            <a:off x="3443651" y="3937696"/>
            <a:ext cx="1473758" cy="297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 Agent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A0E279-86A4-9A03-FD10-A0EA64163AA2}"/>
              </a:ext>
            </a:extLst>
          </p:cNvPr>
          <p:cNvSpPr/>
          <p:nvPr/>
        </p:nvSpPr>
        <p:spPr>
          <a:xfrm>
            <a:off x="5118376" y="3937695"/>
            <a:ext cx="1473758" cy="297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 Agent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251955-3192-0ECB-9A46-7879AC3677DD}"/>
              </a:ext>
            </a:extLst>
          </p:cNvPr>
          <p:cNvSpPr/>
          <p:nvPr/>
        </p:nvSpPr>
        <p:spPr>
          <a:xfrm>
            <a:off x="3443652" y="3167321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05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7C5852-41EF-0980-C341-A8A124DB3E4F}"/>
              </a:ext>
            </a:extLst>
          </p:cNvPr>
          <p:cNvSpPr/>
          <p:nvPr/>
        </p:nvSpPr>
        <p:spPr>
          <a:xfrm>
            <a:off x="4255892" y="3167320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FB8D90-1B93-ACF2-BF25-648056FEF251}"/>
              </a:ext>
            </a:extLst>
          </p:cNvPr>
          <p:cNvSpPr/>
          <p:nvPr/>
        </p:nvSpPr>
        <p:spPr>
          <a:xfrm>
            <a:off x="3443650" y="3560882"/>
            <a:ext cx="1473758" cy="297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Guest Comp.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A32F58-28A4-7FCB-8448-12912771B308}"/>
              </a:ext>
            </a:extLst>
          </p:cNvPr>
          <p:cNvSpPr/>
          <p:nvPr/>
        </p:nvSpPr>
        <p:spPr>
          <a:xfrm>
            <a:off x="5118377" y="3167320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2176B1-9F08-F01A-A77C-61F9FD9BAD1B}"/>
              </a:ext>
            </a:extLst>
          </p:cNvPr>
          <p:cNvSpPr/>
          <p:nvPr/>
        </p:nvSpPr>
        <p:spPr>
          <a:xfrm>
            <a:off x="5930617" y="3167319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0C824C-DE82-D45D-E418-8C6225E298D8}"/>
              </a:ext>
            </a:extLst>
          </p:cNvPr>
          <p:cNvSpPr/>
          <p:nvPr/>
        </p:nvSpPr>
        <p:spPr>
          <a:xfrm>
            <a:off x="5118375" y="3560881"/>
            <a:ext cx="1473758" cy="297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Guest Comp.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7A0C8-F4FA-574B-AEC1-35974ABA3A38}"/>
              </a:ext>
            </a:extLst>
          </p:cNvPr>
          <p:cNvSpPr txBox="1"/>
          <p:nvPr/>
        </p:nvSpPr>
        <p:spPr>
          <a:xfrm>
            <a:off x="3621593" y="2750736"/>
            <a:ext cx="1214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</a:t>
            </a:r>
            <a:r>
              <a:rPr lang="en-US" err="1">
                <a:cs typeface="Calibri"/>
              </a:rPr>
              <a:t>cVM</a:t>
            </a:r>
            <a:r>
              <a:rPr lang="en-US">
                <a:cs typeface="Calibri"/>
              </a:rPr>
              <a:t>)</a:t>
            </a: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C4E165-7CF9-5DAF-45E5-6C0FD3FC5D1E}"/>
              </a:ext>
            </a:extLst>
          </p:cNvPr>
          <p:cNvSpPr txBox="1"/>
          <p:nvPr/>
        </p:nvSpPr>
        <p:spPr>
          <a:xfrm>
            <a:off x="5246076" y="2750735"/>
            <a:ext cx="1214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</a:t>
            </a:r>
            <a:r>
              <a:rPr lang="en-US" err="1">
                <a:cs typeface="Calibri"/>
              </a:rPr>
              <a:t>cVM</a:t>
            </a:r>
            <a:r>
              <a:rPr lang="en-US">
                <a:cs typeface="Calibri"/>
              </a:rPr>
              <a:t>)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197A43-A4DE-B689-A206-679718005BFD}"/>
              </a:ext>
            </a:extLst>
          </p:cNvPr>
          <p:cNvCxnSpPr/>
          <p:nvPr/>
        </p:nvCxnSpPr>
        <p:spPr>
          <a:xfrm flipH="1">
            <a:off x="2069647" y="2469907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3E7D01B-D1F7-F61F-E8F7-E46700B47045}"/>
              </a:ext>
            </a:extLst>
          </p:cNvPr>
          <p:cNvSpPr txBox="1"/>
          <p:nvPr/>
        </p:nvSpPr>
        <p:spPr>
          <a:xfrm>
            <a:off x="1800329" y="2545581"/>
            <a:ext cx="548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CRI</a:t>
            </a:r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70DA544-12FD-26FA-FFB7-DB49E7317D0E}"/>
              </a:ext>
            </a:extLst>
          </p:cNvPr>
          <p:cNvCxnSpPr>
            <a:cxnSpLocks/>
          </p:cNvCxnSpPr>
          <p:nvPr/>
        </p:nvCxnSpPr>
        <p:spPr>
          <a:xfrm flipH="1">
            <a:off x="2061273" y="3349136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0D126D-6E95-203F-2029-0B5061BCC354}"/>
              </a:ext>
            </a:extLst>
          </p:cNvPr>
          <p:cNvCxnSpPr/>
          <p:nvPr/>
        </p:nvCxnSpPr>
        <p:spPr>
          <a:xfrm flipV="1">
            <a:off x="2750946" y="4100774"/>
            <a:ext cx="696685" cy="251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C6A839A-BE8D-9C0B-2978-4BA5549C233B}"/>
              </a:ext>
            </a:extLst>
          </p:cNvPr>
          <p:cNvSpPr/>
          <p:nvPr/>
        </p:nvSpPr>
        <p:spPr>
          <a:xfrm>
            <a:off x="1492597" y="4961374"/>
            <a:ext cx="1637044" cy="46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26C115-34F4-193B-ED6A-952D5052553D}"/>
              </a:ext>
            </a:extLst>
          </p:cNvPr>
          <p:cNvSpPr/>
          <p:nvPr/>
        </p:nvSpPr>
        <p:spPr>
          <a:xfrm>
            <a:off x="1584706" y="5147683"/>
            <a:ext cx="1486319" cy="221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 Plane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91A719-A3E0-8336-A50E-E98F0E667453}"/>
              </a:ext>
            </a:extLst>
          </p:cNvPr>
          <p:cNvSpPr txBox="1"/>
          <p:nvPr/>
        </p:nvSpPr>
        <p:spPr>
          <a:xfrm>
            <a:off x="1863131" y="4718536"/>
            <a:ext cx="942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(ns)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9796D8-C5B8-8445-0DD1-2B92492F5D06}"/>
              </a:ext>
            </a:extLst>
          </p:cNvPr>
          <p:cNvSpPr/>
          <p:nvPr/>
        </p:nvSpPr>
        <p:spPr>
          <a:xfrm>
            <a:off x="1689374" y="4356374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err="1">
                <a:solidFill>
                  <a:schemeClr val="tx1"/>
                </a:solidFill>
                <a:cs typeface="Calibri"/>
              </a:rPr>
              <a:t>runc</a:t>
            </a:r>
            <a:r>
              <a:rPr lang="en-US" sz="1200">
                <a:solidFill>
                  <a:schemeClr val="tx1"/>
                </a:solidFill>
                <a:cs typeface="Calibri"/>
              </a:rPr>
              <a:t>-shim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85BC22-967E-99BE-D323-4C2142C1883D}"/>
              </a:ext>
            </a:extLst>
          </p:cNvPr>
          <p:cNvCxnSpPr>
            <a:cxnSpLocks/>
          </p:cNvCxnSpPr>
          <p:nvPr/>
        </p:nvCxnSpPr>
        <p:spPr>
          <a:xfrm>
            <a:off x="2067971" y="3332390"/>
            <a:ext cx="286377" cy="1014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7B29F-5491-C6B0-E86D-F4A31B9BD334}"/>
              </a:ext>
            </a:extLst>
          </p:cNvPr>
          <p:cNvSpPr/>
          <p:nvPr/>
        </p:nvSpPr>
        <p:spPr>
          <a:xfrm>
            <a:off x="1475847" y="395862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kata-shim</a:t>
            </a:r>
            <a:endParaRPr lang="en-US" err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788014-8D30-E1AD-C500-C7AA228AEA1F}"/>
              </a:ext>
            </a:extLst>
          </p:cNvPr>
          <p:cNvSpPr txBox="1"/>
          <p:nvPr/>
        </p:nvSpPr>
        <p:spPr>
          <a:xfrm>
            <a:off x="1632854" y="3420623"/>
            <a:ext cx="9294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shim-v2</a:t>
            </a: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19AA59-A2CC-D1B9-B12F-BD7DFB400C71}"/>
              </a:ext>
            </a:extLst>
          </p:cNvPr>
          <p:cNvSpPr/>
          <p:nvPr/>
        </p:nvSpPr>
        <p:spPr>
          <a:xfrm>
            <a:off x="8484575" y="3207097"/>
            <a:ext cx="3265715" cy="1364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2148B9-6653-9B10-9910-C1D1C5069D41}"/>
              </a:ext>
            </a:extLst>
          </p:cNvPr>
          <p:cNvSpPr txBox="1"/>
          <p:nvPr/>
        </p:nvSpPr>
        <p:spPr>
          <a:xfrm>
            <a:off x="9428702" y="3022878"/>
            <a:ext cx="14821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Trusted Node</a:t>
            </a: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33BF15-F27A-370B-5597-09951AF4D9A4}"/>
              </a:ext>
            </a:extLst>
          </p:cNvPr>
          <p:cNvSpPr/>
          <p:nvPr/>
        </p:nvSpPr>
        <p:spPr>
          <a:xfrm>
            <a:off x="8823706" y="3569253"/>
            <a:ext cx="259163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Key Broker Service (KBS)</a:t>
            </a: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035A60-EDD3-BB7B-936C-E1C7881B8CED}"/>
              </a:ext>
            </a:extLst>
          </p:cNvPr>
          <p:cNvSpPr/>
          <p:nvPr/>
        </p:nvSpPr>
        <p:spPr>
          <a:xfrm>
            <a:off x="8844639" y="4063296"/>
            <a:ext cx="259163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Secrets DB</a:t>
            </a: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71A3C05-DA90-D27F-C00B-31E57F024A1F}"/>
              </a:ext>
            </a:extLst>
          </p:cNvPr>
          <p:cNvCxnSpPr>
            <a:cxnSpLocks/>
          </p:cNvCxnSpPr>
          <p:nvPr/>
        </p:nvCxnSpPr>
        <p:spPr>
          <a:xfrm>
            <a:off x="6673989" y="3747405"/>
            <a:ext cx="2128575" cy="16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4276A79-FD38-AB93-A2FA-A9C263216399}"/>
              </a:ext>
            </a:extLst>
          </p:cNvPr>
          <p:cNvSpPr txBox="1"/>
          <p:nvPr/>
        </p:nvSpPr>
        <p:spPr>
          <a:xfrm>
            <a:off x="6950108" y="3244779"/>
            <a:ext cx="14821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Attestation</a:t>
            </a:r>
            <a:endParaRPr lang="en-US"/>
          </a:p>
          <a:p>
            <a:pPr algn="ctr"/>
            <a:r>
              <a:rPr lang="en-US">
                <a:cs typeface="Calibri"/>
              </a:rPr>
              <a:t>+ </a:t>
            </a:r>
          </a:p>
          <a:p>
            <a:pPr algn="ctr"/>
            <a:r>
              <a:rPr lang="en-US">
                <a:cs typeface="Calibri"/>
              </a:rPr>
              <a:t>Key Prov.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F46C5F-E383-3FDA-9EFF-A57344662136}"/>
              </a:ext>
            </a:extLst>
          </p:cNvPr>
          <p:cNvSpPr txBox="1"/>
          <p:nvPr/>
        </p:nvSpPr>
        <p:spPr>
          <a:xfrm>
            <a:off x="668502" y="1243508"/>
            <a:ext cx="26917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Miriam Fixed"/>
                <a:ea typeface="Calibri"/>
                <a:cs typeface="Calibri"/>
              </a:rPr>
              <a:t>kubectl</a:t>
            </a:r>
            <a:r>
              <a:rPr lang="en-US">
                <a:latin typeface="Miriam Fixed"/>
                <a:ea typeface="Calibri"/>
                <a:cs typeface="Calibri"/>
              </a:rPr>
              <a:t> apply ...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77EED48-9880-253F-1794-9746A3E5F56D}"/>
              </a:ext>
            </a:extLst>
          </p:cNvPr>
          <p:cNvCxnSpPr>
            <a:cxnSpLocks/>
          </p:cNvCxnSpPr>
          <p:nvPr/>
        </p:nvCxnSpPr>
        <p:spPr>
          <a:xfrm flipH="1">
            <a:off x="2060297" y="1605060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6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3" grpId="0" animBg="1"/>
      <p:bldP spid="6" grpId="0" animBg="1"/>
      <p:bldP spid="29" grpId="0" animBg="1"/>
      <p:bldP spid="2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38" grpId="0" animBg="1"/>
      <p:bldP spid="39" grpId="0" animBg="1"/>
      <p:bldP spid="37" grpId="0" animBg="1"/>
      <p:bldP spid="41" grpId="0" animBg="1"/>
      <p:bldP spid="14" grpId="0" animBg="1"/>
      <p:bldP spid="35" grpId="0" animBg="1"/>
      <p:bldP spid="21" grpId="0" animBg="1"/>
      <p:bldP spid="24" grpId="0" animBg="1"/>
      <p:bldP spid="43" grpId="0" animBg="1"/>
      <p:bldP spid="44" grpId="0" animBg="1"/>
      <p:bldP spid="46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92C48F-4F45-3995-E3C7-09146395F86D}"/>
              </a:ext>
            </a:extLst>
          </p:cNvPr>
          <p:cNvSpPr/>
          <p:nvPr/>
        </p:nvSpPr>
        <p:spPr>
          <a:xfrm>
            <a:off x="462642" y="1809425"/>
            <a:ext cx="3935604" cy="41651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02B6C-F25D-E5A4-8661-993235B4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PoC: Attestation of </a:t>
            </a:r>
            <a:r>
              <a:rPr lang="en-US" err="1">
                <a:latin typeface="Helvetica Neue"/>
              </a:rPr>
              <a:t>Knative</a:t>
            </a:r>
            <a:r>
              <a:rPr lang="en-US">
                <a:latin typeface="Helvetica Neue"/>
              </a:rPr>
              <a:t> on </a:t>
            </a:r>
            <a:r>
              <a:rPr lang="en-US" err="1">
                <a:latin typeface="Helvetica Neue"/>
              </a:rPr>
              <a:t>CoCo</a:t>
            </a:r>
            <a:r>
              <a:rPr lang="en-US">
                <a:latin typeface="Helvetica Neue"/>
              </a:rPr>
              <a:t>  (AMD SEV)</a:t>
            </a:r>
            <a:endParaRPr lang="en-US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23678-C2EC-80B1-EE4B-3E3D9E07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38160-117F-C122-0F8E-0E137AD0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16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D6704-EEEE-97A8-91BE-9A3A92804D6C}"/>
              </a:ext>
            </a:extLst>
          </p:cNvPr>
          <p:cNvSpPr txBox="1"/>
          <p:nvPr/>
        </p:nvSpPr>
        <p:spPr>
          <a:xfrm>
            <a:off x="1335388" y="1598335"/>
            <a:ext cx="224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Bare Metal Node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14A7D-88DB-ADD0-C8DE-9BFF6D917F47}"/>
              </a:ext>
            </a:extLst>
          </p:cNvPr>
          <p:cNvSpPr/>
          <p:nvPr/>
        </p:nvSpPr>
        <p:spPr>
          <a:xfrm>
            <a:off x="764091" y="5499377"/>
            <a:ext cx="3495989" cy="2930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Host Kernel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F3BADF-4321-E064-503C-41D60EDFF2F7}"/>
              </a:ext>
            </a:extLst>
          </p:cNvPr>
          <p:cNvSpPr/>
          <p:nvPr/>
        </p:nvSpPr>
        <p:spPr>
          <a:xfrm>
            <a:off x="671981" y="223785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393A1-AA37-3311-9AD7-460E1B3CC9FE}"/>
              </a:ext>
            </a:extLst>
          </p:cNvPr>
          <p:cNvSpPr/>
          <p:nvPr/>
        </p:nvSpPr>
        <p:spPr>
          <a:xfrm>
            <a:off x="751529" y="307939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containerd</a:t>
            </a:r>
            <a:endParaRPr lang="en-U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6C1E1-C798-EC9C-81EC-DD94467BD77B}"/>
              </a:ext>
            </a:extLst>
          </p:cNvPr>
          <p:cNvSpPr/>
          <p:nvPr/>
        </p:nvSpPr>
        <p:spPr>
          <a:xfrm>
            <a:off x="2564422" y="4904851"/>
            <a:ext cx="1641228" cy="4814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QEMU + KVM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197A43-A4DE-B689-A206-679718005BFD}"/>
              </a:ext>
            </a:extLst>
          </p:cNvPr>
          <p:cNvCxnSpPr/>
          <p:nvPr/>
        </p:nvCxnSpPr>
        <p:spPr>
          <a:xfrm flipH="1">
            <a:off x="1295086" y="2469907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3E7D01B-D1F7-F61F-E8F7-E46700B47045}"/>
              </a:ext>
            </a:extLst>
          </p:cNvPr>
          <p:cNvSpPr txBox="1"/>
          <p:nvPr/>
        </p:nvSpPr>
        <p:spPr>
          <a:xfrm>
            <a:off x="1076010" y="2545581"/>
            <a:ext cx="548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CRI</a:t>
            </a:r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70DA544-12FD-26FA-FFB7-DB49E7317D0E}"/>
              </a:ext>
            </a:extLst>
          </p:cNvPr>
          <p:cNvCxnSpPr>
            <a:cxnSpLocks/>
          </p:cNvCxnSpPr>
          <p:nvPr/>
        </p:nvCxnSpPr>
        <p:spPr>
          <a:xfrm flipH="1">
            <a:off x="1290899" y="3349136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C6A839A-BE8D-9C0B-2978-4BA5549C233B}"/>
              </a:ext>
            </a:extLst>
          </p:cNvPr>
          <p:cNvSpPr/>
          <p:nvPr/>
        </p:nvSpPr>
        <p:spPr>
          <a:xfrm>
            <a:off x="646861" y="4961374"/>
            <a:ext cx="1637044" cy="46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26C115-34F4-193B-ED6A-952D5052553D}"/>
              </a:ext>
            </a:extLst>
          </p:cNvPr>
          <p:cNvSpPr/>
          <p:nvPr/>
        </p:nvSpPr>
        <p:spPr>
          <a:xfrm>
            <a:off x="734783" y="5147683"/>
            <a:ext cx="1486319" cy="221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 Plane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91A719-A3E0-8336-A50E-E98F0E667453}"/>
              </a:ext>
            </a:extLst>
          </p:cNvPr>
          <p:cNvSpPr txBox="1"/>
          <p:nvPr/>
        </p:nvSpPr>
        <p:spPr>
          <a:xfrm>
            <a:off x="996460" y="4718536"/>
            <a:ext cx="942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(ns)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9796D8-C5B8-8445-0DD1-2B92492F5D06}"/>
              </a:ext>
            </a:extLst>
          </p:cNvPr>
          <p:cNvSpPr/>
          <p:nvPr/>
        </p:nvSpPr>
        <p:spPr>
          <a:xfrm>
            <a:off x="965055" y="4356374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err="1">
                <a:solidFill>
                  <a:schemeClr val="tx1"/>
                </a:solidFill>
                <a:cs typeface="Calibri"/>
              </a:rPr>
              <a:t>runc</a:t>
            </a:r>
            <a:r>
              <a:rPr lang="en-US" sz="1200">
                <a:solidFill>
                  <a:schemeClr val="tx1"/>
                </a:solidFill>
                <a:cs typeface="Calibri"/>
              </a:rPr>
              <a:t>-shim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85BC22-967E-99BE-D323-4C2142C1883D}"/>
              </a:ext>
            </a:extLst>
          </p:cNvPr>
          <p:cNvCxnSpPr>
            <a:cxnSpLocks/>
          </p:cNvCxnSpPr>
          <p:nvPr/>
        </p:nvCxnSpPr>
        <p:spPr>
          <a:xfrm>
            <a:off x="1297597" y="3332390"/>
            <a:ext cx="286377" cy="1014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7B29F-5491-C6B0-E86D-F4A31B9BD334}"/>
              </a:ext>
            </a:extLst>
          </p:cNvPr>
          <p:cNvSpPr/>
          <p:nvPr/>
        </p:nvSpPr>
        <p:spPr>
          <a:xfrm>
            <a:off x="634297" y="395862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kata-shim</a:t>
            </a:r>
            <a:endParaRPr lang="en-US" err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788014-8D30-E1AD-C500-C7AA228AEA1F}"/>
              </a:ext>
            </a:extLst>
          </p:cNvPr>
          <p:cNvSpPr txBox="1"/>
          <p:nvPr/>
        </p:nvSpPr>
        <p:spPr>
          <a:xfrm>
            <a:off x="908535" y="3420623"/>
            <a:ext cx="9294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shim-v2</a:t>
            </a: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19AA59-A2CC-D1B9-B12F-BD7DFB400C71}"/>
              </a:ext>
            </a:extLst>
          </p:cNvPr>
          <p:cNvSpPr/>
          <p:nvPr/>
        </p:nvSpPr>
        <p:spPr>
          <a:xfrm>
            <a:off x="6160893" y="2470218"/>
            <a:ext cx="2214825" cy="1369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2148B9-6653-9B10-9910-C1D1C5069D41}"/>
              </a:ext>
            </a:extLst>
          </p:cNvPr>
          <p:cNvSpPr txBox="1"/>
          <p:nvPr/>
        </p:nvSpPr>
        <p:spPr>
          <a:xfrm>
            <a:off x="6296967" y="2285999"/>
            <a:ext cx="18966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Trusted Node (RP)</a:t>
            </a: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33BF15-F27A-370B-5597-09951AF4D9A4}"/>
              </a:ext>
            </a:extLst>
          </p:cNvPr>
          <p:cNvSpPr/>
          <p:nvPr/>
        </p:nvSpPr>
        <p:spPr>
          <a:xfrm>
            <a:off x="6500024" y="2782133"/>
            <a:ext cx="653143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KBS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F372F-6CB4-74E8-A8E2-6B788C68AC1D}"/>
              </a:ext>
            </a:extLst>
          </p:cNvPr>
          <p:cNvSpPr/>
          <p:nvPr/>
        </p:nvSpPr>
        <p:spPr>
          <a:xfrm>
            <a:off x="8945123" y="2152019"/>
            <a:ext cx="2742364" cy="1059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AutoNum type="arabicPeriod"/>
            </a:pPr>
            <a:endParaRPr lang="en-US" sz="120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62288-C293-B3A5-4C16-A413C3D5E9E0}"/>
              </a:ext>
            </a:extLst>
          </p:cNvPr>
          <p:cNvSpPr txBox="1"/>
          <p:nvPr/>
        </p:nvSpPr>
        <p:spPr>
          <a:xfrm>
            <a:off x="9277976" y="1494691"/>
            <a:ext cx="22483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Secure Boot Protocol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35025-A19C-D1D1-8CC6-C58A248284CF}"/>
              </a:ext>
            </a:extLst>
          </p:cNvPr>
          <p:cNvSpPr txBox="1"/>
          <p:nvPr/>
        </p:nvSpPr>
        <p:spPr>
          <a:xfrm>
            <a:off x="9667349" y="2009668"/>
            <a:ext cx="14737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Ahead-of-Time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FCE164-8F86-4A79-11F5-9B8F1FB5CFEB}"/>
              </a:ext>
            </a:extLst>
          </p:cNvPr>
          <p:cNvSpPr txBox="1"/>
          <p:nvPr/>
        </p:nvSpPr>
        <p:spPr>
          <a:xfrm>
            <a:off x="5547525" y="5714998"/>
            <a:ext cx="14151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Calibri" panose="020F0502020204030204"/>
              </a:rPr>
              <a:t>User</a:t>
            </a:r>
            <a:endParaRPr lang="en-US"/>
          </a:p>
          <a:p>
            <a:pPr algn="ctr"/>
            <a:r>
              <a:rPr lang="en-US" sz="1400">
                <a:cs typeface="Calibri" panose="020F0502020204030204"/>
              </a:rPr>
              <a:t>(Guest Owner)</a:t>
            </a:r>
          </a:p>
        </p:txBody>
      </p:sp>
      <p:pic>
        <p:nvPicPr>
          <p:cNvPr id="17" name="Picture 16" descr="User - Free social icons">
            <a:extLst>
              <a:ext uri="{FF2B5EF4-FFF2-40B4-BE49-F238E27FC236}">
                <a16:creationId xmlns:a16="http://schemas.microsoft.com/office/drawing/2014/main" id="{456AE082-4E17-16ED-965B-6F9ED005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587" y="4829069"/>
            <a:ext cx="767025" cy="7628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DC75EA-8FCA-41B9-6D5A-EA1C66A99468}"/>
              </a:ext>
            </a:extLst>
          </p:cNvPr>
          <p:cNvSpPr txBox="1"/>
          <p:nvPr/>
        </p:nvSpPr>
        <p:spPr>
          <a:xfrm>
            <a:off x="9026768" y="2405323"/>
            <a:ext cx="25757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Generate launch measurement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Encrypt private container images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Sign all container images</a:t>
            </a:r>
            <a:endParaRPr lang="en-US"/>
          </a:p>
        </p:txBody>
      </p:sp>
      <p:sp>
        <p:nvSpPr>
          <p:cNvPr id="31" name="Rectangle: Folded Corner 30">
            <a:extLst>
              <a:ext uri="{FF2B5EF4-FFF2-40B4-BE49-F238E27FC236}">
                <a16:creationId xmlns:a16="http://schemas.microsoft.com/office/drawing/2014/main" id="{F200BB64-370D-925C-A625-C209D450911C}"/>
              </a:ext>
            </a:extLst>
          </p:cNvPr>
          <p:cNvSpPr/>
          <p:nvPr/>
        </p:nvSpPr>
        <p:spPr>
          <a:xfrm>
            <a:off x="6904054" y="3267807"/>
            <a:ext cx="1109506" cy="30145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Launch SHA</a:t>
            </a:r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AAF3211-71FD-045F-ACF0-8A1BB15EBBC1}"/>
              </a:ext>
            </a:extLst>
          </p:cNvPr>
          <p:cNvCxnSpPr/>
          <p:nvPr/>
        </p:nvCxnSpPr>
        <p:spPr>
          <a:xfrm flipH="1" flipV="1">
            <a:off x="7537623" y="3568527"/>
            <a:ext cx="2512" cy="848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8B1F20-CFF1-867A-01DB-1DCA6418BD9A}"/>
              </a:ext>
            </a:extLst>
          </p:cNvPr>
          <p:cNvCxnSpPr>
            <a:cxnSpLocks/>
          </p:cNvCxnSpPr>
          <p:nvPr/>
        </p:nvCxnSpPr>
        <p:spPr>
          <a:xfrm>
            <a:off x="6627409" y="5191332"/>
            <a:ext cx="671564" cy="1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1E691236-98E7-3704-EA8B-B821B158DFA4}"/>
              </a:ext>
            </a:extLst>
          </p:cNvPr>
          <p:cNvSpPr/>
          <p:nvPr/>
        </p:nvSpPr>
        <p:spPr>
          <a:xfrm>
            <a:off x="7042219" y="4423368"/>
            <a:ext cx="1616110" cy="119324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SEV Version: …</a:t>
            </a:r>
          </a:p>
          <a:p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OVMF Image: …</a:t>
            </a:r>
          </a:p>
          <a:p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Kernel Image: …</a:t>
            </a:r>
          </a:p>
          <a:p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Kernel CMD: …</a:t>
            </a:r>
          </a:p>
          <a:p>
            <a:r>
              <a:rPr lang="en-US" sz="1100" err="1">
                <a:solidFill>
                  <a:schemeClr val="tx1"/>
                </a:solidFill>
                <a:latin typeface="Miriam Fixed"/>
                <a:cs typeface="Calibri"/>
              </a:rPr>
              <a:t>initrd</a:t>
            </a:r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: 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6966DF-0099-689B-9E1E-DFDADC5B1470}"/>
              </a:ext>
            </a:extLst>
          </p:cNvPr>
          <p:cNvSpPr/>
          <p:nvPr/>
        </p:nvSpPr>
        <p:spPr>
          <a:xfrm>
            <a:off x="4662013" y="1465382"/>
            <a:ext cx="2210639" cy="682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148CAB-6276-1735-DFAD-42BA1B87A758}"/>
              </a:ext>
            </a:extLst>
          </p:cNvPr>
          <p:cNvSpPr txBox="1"/>
          <p:nvPr/>
        </p:nvSpPr>
        <p:spPr>
          <a:xfrm>
            <a:off x="4798087" y="1289536"/>
            <a:ext cx="18966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Container Registry</a:t>
            </a:r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1AAB267-1455-E79C-B78E-1C6B97B4E150}"/>
              </a:ext>
            </a:extLst>
          </p:cNvPr>
          <p:cNvSpPr/>
          <p:nvPr/>
        </p:nvSpPr>
        <p:spPr>
          <a:xfrm>
            <a:off x="4754124" y="4209837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05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ECB721-996F-DF3B-D34D-0B608951442A}"/>
              </a:ext>
            </a:extLst>
          </p:cNvPr>
          <p:cNvSpPr/>
          <p:nvPr/>
        </p:nvSpPr>
        <p:spPr>
          <a:xfrm>
            <a:off x="5541243" y="4209836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pic>
        <p:nvPicPr>
          <p:cNvPr id="51" name="Graphic 50" descr="Key with solid fill">
            <a:extLst>
              <a:ext uri="{FF2B5EF4-FFF2-40B4-BE49-F238E27FC236}">
                <a16:creationId xmlns:a16="http://schemas.microsoft.com/office/drawing/2014/main" id="{128046A1-2883-26DD-9F0D-E1A11D928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4656" y="4127361"/>
            <a:ext cx="349181" cy="361741"/>
          </a:xfrm>
          <a:prstGeom prst="rect">
            <a:avLst/>
          </a:prstGeom>
        </p:spPr>
      </p:pic>
      <p:pic>
        <p:nvPicPr>
          <p:cNvPr id="52" name="Graphic 51" descr="Key with solid fill">
            <a:extLst>
              <a:ext uri="{FF2B5EF4-FFF2-40B4-BE49-F238E27FC236}">
                <a16:creationId xmlns:a16="http://schemas.microsoft.com/office/drawing/2014/main" id="{F312D088-10D6-986D-6719-555C1BC95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6128" y="3089031"/>
            <a:ext cx="349181" cy="361741"/>
          </a:xfrm>
          <a:prstGeom prst="rect">
            <a:avLst/>
          </a:prstGeom>
        </p:spPr>
      </p:pic>
      <p:pic>
        <p:nvPicPr>
          <p:cNvPr id="53" name="Graphic 52" descr="Signature with solid fill">
            <a:extLst>
              <a:ext uri="{FF2B5EF4-FFF2-40B4-BE49-F238E27FC236}">
                <a16:creationId xmlns:a16="http://schemas.microsoft.com/office/drawing/2014/main" id="{DAF738E6-5AA2-9C92-44A0-F7933125A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4064" y="4098053"/>
            <a:ext cx="324060" cy="324060"/>
          </a:xfrm>
          <a:prstGeom prst="rect">
            <a:avLst/>
          </a:prstGeom>
        </p:spPr>
      </p:pic>
      <p:pic>
        <p:nvPicPr>
          <p:cNvPr id="54" name="Graphic 53" descr="Signature with solid fill">
            <a:extLst>
              <a:ext uri="{FF2B5EF4-FFF2-40B4-BE49-F238E27FC236}">
                <a16:creationId xmlns:a16="http://schemas.microsoft.com/office/drawing/2014/main" id="{91DE0485-1DA9-E9C8-04E7-DA82585FE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8866" y="4089679"/>
            <a:ext cx="324060" cy="324060"/>
          </a:xfrm>
          <a:prstGeom prst="rect">
            <a:avLst/>
          </a:prstGeom>
        </p:spPr>
      </p:pic>
      <p:pic>
        <p:nvPicPr>
          <p:cNvPr id="55" name="Graphic 54" descr="Signature with solid fill">
            <a:extLst>
              <a:ext uri="{FF2B5EF4-FFF2-40B4-BE49-F238E27FC236}">
                <a16:creationId xmlns:a16="http://schemas.microsoft.com/office/drawing/2014/main" id="{4718EC29-E54C-6935-52B8-3F53B8DF7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4261" y="3449096"/>
            <a:ext cx="324060" cy="32406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C5B6571-F3CC-106A-46B4-E904D2791B4B}"/>
              </a:ext>
            </a:extLst>
          </p:cNvPr>
          <p:cNvSpPr/>
          <p:nvPr/>
        </p:nvSpPr>
        <p:spPr>
          <a:xfrm>
            <a:off x="4952579" y="1758039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05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D4E40A-1861-947E-9B25-92D0FDD819C1}"/>
              </a:ext>
            </a:extLst>
          </p:cNvPr>
          <p:cNvSpPr/>
          <p:nvPr/>
        </p:nvSpPr>
        <p:spPr>
          <a:xfrm>
            <a:off x="5739698" y="1758038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pic>
        <p:nvPicPr>
          <p:cNvPr id="61" name="Graphic 60" descr="Key with solid fill">
            <a:extLst>
              <a:ext uri="{FF2B5EF4-FFF2-40B4-BE49-F238E27FC236}">
                <a16:creationId xmlns:a16="http://schemas.microsoft.com/office/drawing/2014/main" id="{BDB1EEEA-0FF6-7C49-1FE6-EADB0AE2E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3111" y="1675563"/>
            <a:ext cx="349181" cy="361741"/>
          </a:xfrm>
          <a:prstGeom prst="rect">
            <a:avLst/>
          </a:prstGeom>
        </p:spPr>
      </p:pic>
      <p:pic>
        <p:nvPicPr>
          <p:cNvPr id="63" name="Graphic 62" descr="Signature with solid fill">
            <a:extLst>
              <a:ext uri="{FF2B5EF4-FFF2-40B4-BE49-F238E27FC236}">
                <a16:creationId xmlns:a16="http://schemas.microsoft.com/office/drawing/2014/main" id="{51728D05-179C-EBEF-358C-61BBEA568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2519" y="1646255"/>
            <a:ext cx="324060" cy="324060"/>
          </a:xfrm>
          <a:prstGeom prst="rect">
            <a:avLst/>
          </a:prstGeom>
        </p:spPr>
      </p:pic>
      <p:pic>
        <p:nvPicPr>
          <p:cNvPr id="65" name="Graphic 64" descr="Signature with solid fill">
            <a:extLst>
              <a:ext uri="{FF2B5EF4-FFF2-40B4-BE49-F238E27FC236}">
                <a16:creationId xmlns:a16="http://schemas.microsoft.com/office/drawing/2014/main" id="{27A43EE9-982E-6F47-451A-339915F3E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7321" y="1637881"/>
            <a:ext cx="324060" cy="3240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FDD9FB-0E98-1885-C3DA-3B8D9C676587}"/>
              </a:ext>
            </a:extLst>
          </p:cNvPr>
          <p:cNvSpPr/>
          <p:nvPr/>
        </p:nvSpPr>
        <p:spPr>
          <a:xfrm>
            <a:off x="2554805" y="2045243"/>
            <a:ext cx="1650218" cy="3038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AMD PSP</a:t>
            </a:r>
          </a:p>
        </p:txBody>
      </p:sp>
      <p:pic>
        <p:nvPicPr>
          <p:cNvPr id="22" name="Graphic 21" descr="Lock with solid fill">
            <a:extLst>
              <a:ext uri="{FF2B5EF4-FFF2-40B4-BE49-F238E27FC236}">
                <a16:creationId xmlns:a16="http://schemas.microsoft.com/office/drawing/2014/main" id="{428B13EE-6B72-D8B1-7183-2CE0967A26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7033" y="2069554"/>
            <a:ext cx="259922" cy="25524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3EEE1A-F5C8-C7C1-AE8F-351721598F97}"/>
              </a:ext>
            </a:extLst>
          </p:cNvPr>
          <p:cNvCxnSpPr/>
          <p:nvPr/>
        </p:nvCxnSpPr>
        <p:spPr>
          <a:xfrm>
            <a:off x="8743405" y="1247503"/>
            <a:ext cx="69669" cy="537754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31" grpId="0" animBg="1"/>
      <p:bldP spid="29" grpId="0" animBg="1"/>
      <p:bldP spid="29" grpId="1" animBg="1"/>
      <p:bldP spid="49" grpId="0" animBg="1"/>
      <p:bldP spid="49" grpId="1" animBg="1"/>
      <p:bldP spid="50" grpId="0" animBg="1"/>
      <p:bldP spid="50" grpId="1" animBg="1"/>
      <p:bldP spid="57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92C48F-4F45-3995-E3C7-09146395F86D}"/>
              </a:ext>
            </a:extLst>
          </p:cNvPr>
          <p:cNvSpPr/>
          <p:nvPr/>
        </p:nvSpPr>
        <p:spPr>
          <a:xfrm>
            <a:off x="462642" y="1809424"/>
            <a:ext cx="3935604" cy="41651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B8F05F-0F13-5927-585A-FA4BE7D285BE}"/>
              </a:ext>
            </a:extLst>
          </p:cNvPr>
          <p:cNvSpPr/>
          <p:nvPr/>
        </p:nvSpPr>
        <p:spPr>
          <a:xfrm>
            <a:off x="2564422" y="2616759"/>
            <a:ext cx="1641230" cy="218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02B6C-F25D-E5A4-8661-993235B4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56920"/>
            <a:r>
              <a:rPr lang="en-US">
                <a:latin typeface="Helvetica Neue"/>
              </a:rPr>
              <a:t>PoC: Attestation of </a:t>
            </a:r>
            <a:r>
              <a:rPr lang="en-US" err="1">
                <a:latin typeface="Helvetica Neue"/>
              </a:rPr>
              <a:t>Knative</a:t>
            </a:r>
            <a:r>
              <a:rPr lang="en-US">
                <a:latin typeface="Helvetica Neue"/>
              </a:rPr>
              <a:t> on </a:t>
            </a:r>
            <a:r>
              <a:rPr lang="en-US" err="1">
                <a:latin typeface="Helvetica Neue"/>
              </a:rPr>
              <a:t>CoCo</a:t>
            </a:r>
            <a:r>
              <a:rPr lang="en-US">
                <a:latin typeface="Helvetica Neue"/>
              </a:rPr>
              <a:t>  (AMD SEV)</a:t>
            </a:r>
            <a:endParaRPr lang="en-US" b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23678-C2EC-80B1-EE4B-3E3D9E07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38160-117F-C122-0F8E-0E137AD0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17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D6704-EEEE-97A8-91BE-9A3A92804D6C}"/>
              </a:ext>
            </a:extLst>
          </p:cNvPr>
          <p:cNvSpPr txBox="1"/>
          <p:nvPr/>
        </p:nvSpPr>
        <p:spPr>
          <a:xfrm>
            <a:off x="1330713" y="1598335"/>
            <a:ext cx="224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Bare Metal Node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14A7D-88DB-ADD0-C8DE-9BFF6D917F47}"/>
              </a:ext>
            </a:extLst>
          </p:cNvPr>
          <p:cNvSpPr/>
          <p:nvPr/>
        </p:nvSpPr>
        <p:spPr>
          <a:xfrm>
            <a:off x="764091" y="5499377"/>
            <a:ext cx="3495989" cy="2930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Host Kernel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F3BADF-4321-E064-503C-41D60EDFF2F7}"/>
              </a:ext>
            </a:extLst>
          </p:cNvPr>
          <p:cNvSpPr/>
          <p:nvPr/>
        </p:nvSpPr>
        <p:spPr>
          <a:xfrm>
            <a:off x="671981" y="223785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393A1-AA37-3311-9AD7-460E1B3CC9FE}"/>
              </a:ext>
            </a:extLst>
          </p:cNvPr>
          <p:cNvSpPr/>
          <p:nvPr/>
        </p:nvSpPr>
        <p:spPr>
          <a:xfrm>
            <a:off x="751529" y="307939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containerd</a:t>
            </a:r>
            <a:endParaRPr lang="en-U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6C1E1-C798-EC9C-81EC-DD94467BD77B}"/>
              </a:ext>
            </a:extLst>
          </p:cNvPr>
          <p:cNvSpPr/>
          <p:nvPr/>
        </p:nvSpPr>
        <p:spPr>
          <a:xfrm>
            <a:off x="2564422" y="4904851"/>
            <a:ext cx="1641228" cy="4814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QEMU + KVM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5FFB12-53E6-E8D9-EBFC-BBC712FB70C3}"/>
              </a:ext>
            </a:extLst>
          </p:cNvPr>
          <p:cNvSpPr/>
          <p:nvPr/>
        </p:nvSpPr>
        <p:spPr>
          <a:xfrm>
            <a:off x="2652343" y="4088421"/>
            <a:ext cx="1473758" cy="297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Guest Kernel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9A8A18-DC36-2002-D7D0-7C284A420060}"/>
              </a:ext>
            </a:extLst>
          </p:cNvPr>
          <p:cNvSpPr/>
          <p:nvPr/>
        </p:nvSpPr>
        <p:spPr>
          <a:xfrm>
            <a:off x="2652343" y="3719982"/>
            <a:ext cx="1473758" cy="297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 Agent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251955-3192-0ECB-9A46-7879AC3677DD}"/>
              </a:ext>
            </a:extLst>
          </p:cNvPr>
          <p:cNvSpPr/>
          <p:nvPr/>
        </p:nvSpPr>
        <p:spPr>
          <a:xfrm>
            <a:off x="2652344" y="2928673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05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7C5852-41EF-0980-C341-A8A124DB3E4F}"/>
              </a:ext>
            </a:extLst>
          </p:cNvPr>
          <p:cNvSpPr/>
          <p:nvPr/>
        </p:nvSpPr>
        <p:spPr>
          <a:xfrm>
            <a:off x="3439463" y="2928672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FB8D90-1B93-ACF2-BF25-648056FEF251}"/>
              </a:ext>
            </a:extLst>
          </p:cNvPr>
          <p:cNvSpPr/>
          <p:nvPr/>
        </p:nvSpPr>
        <p:spPr>
          <a:xfrm>
            <a:off x="2652342" y="3343167"/>
            <a:ext cx="590341" cy="3056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KBC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7A0C8-F4FA-574B-AEC1-35974ABA3A38}"/>
              </a:ext>
            </a:extLst>
          </p:cNvPr>
          <p:cNvSpPr txBox="1"/>
          <p:nvPr/>
        </p:nvSpPr>
        <p:spPr>
          <a:xfrm>
            <a:off x="2780043" y="2432538"/>
            <a:ext cx="1214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</a:t>
            </a:r>
            <a:r>
              <a:rPr lang="en-US" err="1">
                <a:cs typeface="Calibri"/>
              </a:rPr>
              <a:t>cVM</a:t>
            </a:r>
            <a:r>
              <a:rPr lang="en-US">
                <a:cs typeface="Calibri"/>
              </a:rPr>
              <a:t>)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197A43-A4DE-B689-A206-679718005BFD}"/>
              </a:ext>
            </a:extLst>
          </p:cNvPr>
          <p:cNvCxnSpPr/>
          <p:nvPr/>
        </p:nvCxnSpPr>
        <p:spPr>
          <a:xfrm flipH="1">
            <a:off x="1295086" y="2469907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3E7D01B-D1F7-F61F-E8F7-E46700B47045}"/>
              </a:ext>
            </a:extLst>
          </p:cNvPr>
          <p:cNvSpPr txBox="1"/>
          <p:nvPr/>
        </p:nvSpPr>
        <p:spPr>
          <a:xfrm>
            <a:off x="1076010" y="2545581"/>
            <a:ext cx="548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CRI</a:t>
            </a:r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70DA544-12FD-26FA-FFB7-DB49E7317D0E}"/>
              </a:ext>
            </a:extLst>
          </p:cNvPr>
          <p:cNvCxnSpPr>
            <a:cxnSpLocks/>
          </p:cNvCxnSpPr>
          <p:nvPr/>
        </p:nvCxnSpPr>
        <p:spPr>
          <a:xfrm flipH="1">
            <a:off x="1290899" y="3349136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0D126D-6E95-203F-2029-0B5061BCC354}"/>
              </a:ext>
            </a:extLst>
          </p:cNvPr>
          <p:cNvCxnSpPr/>
          <p:nvPr/>
        </p:nvCxnSpPr>
        <p:spPr>
          <a:xfrm flipV="1">
            <a:off x="1951265" y="3958423"/>
            <a:ext cx="696685" cy="1448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C6A839A-BE8D-9C0B-2978-4BA5549C233B}"/>
              </a:ext>
            </a:extLst>
          </p:cNvPr>
          <p:cNvSpPr/>
          <p:nvPr/>
        </p:nvSpPr>
        <p:spPr>
          <a:xfrm>
            <a:off x="646861" y="4961374"/>
            <a:ext cx="1637044" cy="46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26C115-34F4-193B-ED6A-952D5052553D}"/>
              </a:ext>
            </a:extLst>
          </p:cNvPr>
          <p:cNvSpPr/>
          <p:nvPr/>
        </p:nvSpPr>
        <p:spPr>
          <a:xfrm>
            <a:off x="734783" y="5147683"/>
            <a:ext cx="1486319" cy="221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 Plane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91A719-A3E0-8336-A50E-E98F0E667453}"/>
              </a:ext>
            </a:extLst>
          </p:cNvPr>
          <p:cNvSpPr txBox="1"/>
          <p:nvPr/>
        </p:nvSpPr>
        <p:spPr>
          <a:xfrm>
            <a:off x="996460" y="4718536"/>
            <a:ext cx="942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(ns)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9796D8-C5B8-8445-0DD1-2B92492F5D06}"/>
              </a:ext>
            </a:extLst>
          </p:cNvPr>
          <p:cNvSpPr/>
          <p:nvPr/>
        </p:nvSpPr>
        <p:spPr>
          <a:xfrm>
            <a:off x="965055" y="4356374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err="1">
                <a:solidFill>
                  <a:schemeClr val="tx1"/>
                </a:solidFill>
                <a:cs typeface="Calibri"/>
              </a:rPr>
              <a:t>runc</a:t>
            </a:r>
            <a:r>
              <a:rPr lang="en-US" sz="1200">
                <a:solidFill>
                  <a:schemeClr val="tx1"/>
                </a:solidFill>
                <a:cs typeface="Calibri"/>
              </a:rPr>
              <a:t>-shim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85BC22-967E-99BE-D323-4C2142C1883D}"/>
              </a:ext>
            </a:extLst>
          </p:cNvPr>
          <p:cNvCxnSpPr>
            <a:cxnSpLocks/>
          </p:cNvCxnSpPr>
          <p:nvPr/>
        </p:nvCxnSpPr>
        <p:spPr>
          <a:xfrm>
            <a:off x="1297597" y="3332390"/>
            <a:ext cx="286377" cy="1014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7B29F-5491-C6B0-E86D-F4A31B9BD334}"/>
              </a:ext>
            </a:extLst>
          </p:cNvPr>
          <p:cNvSpPr/>
          <p:nvPr/>
        </p:nvSpPr>
        <p:spPr>
          <a:xfrm>
            <a:off x="634297" y="395862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kata-shim</a:t>
            </a:r>
            <a:endParaRPr lang="en-US" err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788014-8D30-E1AD-C500-C7AA228AEA1F}"/>
              </a:ext>
            </a:extLst>
          </p:cNvPr>
          <p:cNvSpPr txBox="1"/>
          <p:nvPr/>
        </p:nvSpPr>
        <p:spPr>
          <a:xfrm>
            <a:off x="908535" y="3420623"/>
            <a:ext cx="9294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shim-v2</a:t>
            </a: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19AA59-A2CC-D1B9-B12F-BD7DFB400C71}"/>
              </a:ext>
            </a:extLst>
          </p:cNvPr>
          <p:cNvSpPr/>
          <p:nvPr/>
        </p:nvSpPr>
        <p:spPr>
          <a:xfrm>
            <a:off x="6160893" y="2470218"/>
            <a:ext cx="2214825" cy="1369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2148B9-6653-9B10-9910-C1D1C5069D41}"/>
              </a:ext>
            </a:extLst>
          </p:cNvPr>
          <p:cNvSpPr txBox="1"/>
          <p:nvPr/>
        </p:nvSpPr>
        <p:spPr>
          <a:xfrm>
            <a:off x="6296967" y="2285999"/>
            <a:ext cx="18966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Trusted Node (RP)</a:t>
            </a: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33BF15-F27A-370B-5597-09951AF4D9A4}"/>
              </a:ext>
            </a:extLst>
          </p:cNvPr>
          <p:cNvSpPr/>
          <p:nvPr/>
        </p:nvSpPr>
        <p:spPr>
          <a:xfrm>
            <a:off x="6500024" y="2782133"/>
            <a:ext cx="653143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KBS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F372F-6CB4-74E8-A8E2-6B788C68AC1D}"/>
              </a:ext>
            </a:extLst>
          </p:cNvPr>
          <p:cNvSpPr/>
          <p:nvPr/>
        </p:nvSpPr>
        <p:spPr>
          <a:xfrm>
            <a:off x="8945123" y="2152019"/>
            <a:ext cx="2742364" cy="1059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AutoNum type="arabicPeriod"/>
            </a:pPr>
            <a:endParaRPr lang="en-US" sz="120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62288-C293-B3A5-4C16-A413C3D5E9E0}"/>
              </a:ext>
            </a:extLst>
          </p:cNvPr>
          <p:cNvSpPr txBox="1"/>
          <p:nvPr/>
        </p:nvSpPr>
        <p:spPr>
          <a:xfrm>
            <a:off x="9277976" y="1494691"/>
            <a:ext cx="22483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Secure Boot Protocol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35025-A19C-D1D1-8CC6-C58A248284CF}"/>
              </a:ext>
            </a:extLst>
          </p:cNvPr>
          <p:cNvSpPr txBox="1"/>
          <p:nvPr/>
        </p:nvSpPr>
        <p:spPr>
          <a:xfrm>
            <a:off x="9667349" y="2009668"/>
            <a:ext cx="14737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Ahead-of-Time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DC75EA-8FCA-41B9-6D5A-EA1C66A99468}"/>
              </a:ext>
            </a:extLst>
          </p:cNvPr>
          <p:cNvSpPr txBox="1"/>
          <p:nvPr/>
        </p:nvSpPr>
        <p:spPr>
          <a:xfrm>
            <a:off x="9026768" y="2405323"/>
            <a:ext cx="25757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Generate launch measurement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Encrypt private container images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Sign all container images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7F9455-C181-DDE3-3FD4-825CBD7039A7}"/>
              </a:ext>
            </a:extLst>
          </p:cNvPr>
          <p:cNvSpPr/>
          <p:nvPr/>
        </p:nvSpPr>
        <p:spPr>
          <a:xfrm>
            <a:off x="2656529" y="4448486"/>
            <a:ext cx="1473758" cy="297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OVMF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B11A91-510A-6E83-C1FD-2EC008386101}"/>
              </a:ext>
            </a:extLst>
          </p:cNvPr>
          <p:cNvSpPr/>
          <p:nvPr/>
        </p:nvSpPr>
        <p:spPr>
          <a:xfrm>
            <a:off x="3288738" y="3343166"/>
            <a:ext cx="778746" cy="3056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cs typeface="Calibri"/>
              </a:rPr>
              <a:t>image-</a:t>
            </a:r>
            <a:r>
              <a:rPr lang="en-US" sz="1200" err="1">
                <a:solidFill>
                  <a:schemeClr val="tx1"/>
                </a:solidFill>
                <a:cs typeface="Calibri"/>
              </a:rPr>
              <a:t>rs</a:t>
            </a:r>
            <a:endParaRPr lang="en-US" sz="1200">
              <a:solidFill>
                <a:schemeClr val="tx1"/>
              </a:solidFill>
              <a:cs typeface="Calibri"/>
            </a:endParaRPr>
          </a:p>
        </p:txBody>
      </p:sp>
      <p:sp>
        <p:nvSpPr>
          <p:cNvPr id="31" name="Rectangle: Folded Corner 30">
            <a:extLst>
              <a:ext uri="{FF2B5EF4-FFF2-40B4-BE49-F238E27FC236}">
                <a16:creationId xmlns:a16="http://schemas.microsoft.com/office/drawing/2014/main" id="{F200BB64-370D-925C-A625-C209D450911C}"/>
              </a:ext>
            </a:extLst>
          </p:cNvPr>
          <p:cNvSpPr/>
          <p:nvPr/>
        </p:nvSpPr>
        <p:spPr>
          <a:xfrm>
            <a:off x="6904054" y="3267807"/>
            <a:ext cx="1109506" cy="30145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Launch SHA</a:t>
            </a: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6966DF-0099-689B-9E1E-DFDADC5B1470}"/>
              </a:ext>
            </a:extLst>
          </p:cNvPr>
          <p:cNvSpPr/>
          <p:nvPr/>
        </p:nvSpPr>
        <p:spPr>
          <a:xfrm>
            <a:off x="4662013" y="1465382"/>
            <a:ext cx="2210639" cy="682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148CAB-6276-1735-DFAD-42BA1B87A758}"/>
              </a:ext>
            </a:extLst>
          </p:cNvPr>
          <p:cNvSpPr txBox="1"/>
          <p:nvPr/>
        </p:nvSpPr>
        <p:spPr>
          <a:xfrm>
            <a:off x="4798087" y="1289536"/>
            <a:ext cx="18966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Container Registry</a:t>
            </a:r>
            <a:endParaRPr lang="en-US"/>
          </a:p>
        </p:txBody>
      </p:sp>
      <p:pic>
        <p:nvPicPr>
          <p:cNvPr id="52" name="Graphic 51" descr="Key with solid fill">
            <a:extLst>
              <a:ext uri="{FF2B5EF4-FFF2-40B4-BE49-F238E27FC236}">
                <a16:creationId xmlns:a16="http://schemas.microsoft.com/office/drawing/2014/main" id="{F312D088-10D6-986D-6719-555C1BC95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6128" y="3089031"/>
            <a:ext cx="349181" cy="361741"/>
          </a:xfrm>
          <a:prstGeom prst="rect">
            <a:avLst/>
          </a:prstGeom>
        </p:spPr>
      </p:pic>
      <p:pic>
        <p:nvPicPr>
          <p:cNvPr id="55" name="Graphic 54" descr="Signature with solid fill">
            <a:extLst>
              <a:ext uri="{FF2B5EF4-FFF2-40B4-BE49-F238E27FC236}">
                <a16:creationId xmlns:a16="http://schemas.microsoft.com/office/drawing/2014/main" id="{4718EC29-E54C-6935-52B8-3F53B8DF7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4261" y="3449096"/>
            <a:ext cx="324060" cy="32406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C5B6571-F3CC-106A-46B4-E904D2791B4B}"/>
              </a:ext>
            </a:extLst>
          </p:cNvPr>
          <p:cNvSpPr/>
          <p:nvPr/>
        </p:nvSpPr>
        <p:spPr>
          <a:xfrm>
            <a:off x="4952579" y="1758039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05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D4E40A-1861-947E-9B25-92D0FDD819C1}"/>
              </a:ext>
            </a:extLst>
          </p:cNvPr>
          <p:cNvSpPr/>
          <p:nvPr/>
        </p:nvSpPr>
        <p:spPr>
          <a:xfrm>
            <a:off x="5739698" y="1758038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pic>
        <p:nvPicPr>
          <p:cNvPr id="61" name="Graphic 60" descr="Key with solid fill">
            <a:extLst>
              <a:ext uri="{FF2B5EF4-FFF2-40B4-BE49-F238E27FC236}">
                <a16:creationId xmlns:a16="http://schemas.microsoft.com/office/drawing/2014/main" id="{BDB1EEEA-0FF6-7C49-1FE6-EADB0AE2E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3111" y="1675563"/>
            <a:ext cx="349181" cy="361741"/>
          </a:xfrm>
          <a:prstGeom prst="rect">
            <a:avLst/>
          </a:prstGeom>
        </p:spPr>
      </p:pic>
      <p:pic>
        <p:nvPicPr>
          <p:cNvPr id="63" name="Graphic 62" descr="Signature with solid fill">
            <a:extLst>
              <a:ext uri="{FF2B5EF4-FFF2-40B4-BE49-F238E27FC236}">
                <a16:creationId xmlns:a16="http://schemas.microsoft.com/office/drawing/2014/main" id="{51728D05-179C-EBEF-358C-61BBEA568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519" y="1646255"/>
            <a:ext cx="324060" cy="324060"/>
          </a:xfrm>
          <a:prstGeom prst="rect">
            <a:avLst/>
          </a:prstGeom>
        </p:spPr>
      </p:pic>
      <p:pic>
        <p:nvPicPr>
          <p:cNvPr id="65" name="Graphic 64" descr="Signature with solid fill">
            <a:extLst>
              <a:ext uri="{FF2B5EF4-FFF2-40B4-BE49-F238E27FC236}">
                <a16:creationId xmlns:a16="http://schemas.microsoft.com/office/drawing/2014/main" id="{27A43EE9-982E-6F47-451A-339915F3E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7321" y="1637881"/>
            <a:ext cx="324060" cy="32406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1F3F50B8-77F9-CAED-8CA9-740EB57B7528}"/>
              </a:ext>
            </a:extLst>
          </p:cNvPr>
          <p:cNvSpPr/>
          <p:nvPr/>
        </p:nvSpPr>
        <p:spPr>
          <a:xfrm>
            <a:off x="8945123" y="3571349"/>
            <a:ext cx="2742364" cy="1846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AutoNum type="arabicPeriod"/>
            </a:pPr>
            <a:endParaRPr lang="en-US" sz="120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75DF6AB-6F15-1501-1721-EBEF810B9FB0}"/>
              </a:ext>
            </a:extLst>
          </p:cNvPr>
          <p:cNvSpPr txBox="1"/>
          <p:nvPr/>
        </p:nvSpPr>
        <p:spPr>
          <a:xfrm>
            <a:off x="9928295" y="3420342"/>
            <a:ext cx="99716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Run-time</a:t>
            </a:r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73F30B-27F5-7866-33DD-CED81B947079}"/>
              </a:ext>
            </a:extLst>
          </p:cNvPr>
          <p:cNvSpPr txBox="1"/>
          <p:nvPr/>
        </p:nvSpPr>
        <p:spPr>
          <a:xfrm>
            <a:off x="9035141" y="3837212"/>
            <a:ext cx="257572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200" err="1">
                <a:cs typeface="Calibri"/>
              </a:rPr>
              <a:t>cVM</a:t>
            </a:r>
            <a:r>
              <a:rPr lang="en-US" sz="1200">
                <a:cs typeface="Calibri"/>
              </a:rPr>
              <a:t> pre-attestation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OVMF boot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Direct measured kernel boot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Kata Agent as /</a:t>
            </a:r>
            <a:r>
              <a:rPr lang="en-US" sz="1200" err="1">
                <a:cs typeface="Calibri"/>
              </a:rPr>
              <a:t>init</a:t>
            </a:r>
            <a:r>
              <a:rPr lang="en-US" sz="1200">
                <a:cs typeface="Calibri"/>
              </a:rPr>
              <a:t> in </a:t>
            </a:r>
            <a:r>
              <a:rPr lang="en-US" sz="1200" err="1">
                <a:cs typeface="Calibri"/>
              </a:rPr>
              <a:t>initrd</a:t>
            </a:r>
            <a:endParaRPr lang="en-US" sz="12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Pull encrypted/signed images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Request key material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Validate Image Signature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Decrypt Layers</a:t>
            </a:r>
          </a:p>
          <a:p>
            <a:pPr marL="342900" indent="-342900">
              <a:buAutoNum type="arabicPeriod"/>
            </a:pPr>
            <a:endParaRPr lang="en-US" sz="1200"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ED1E4F-0991-4770-132D-34C6D1F84591}"/>
              </a:ext>
            </a:extLst>
          </p:cNvPr>
          <p:cNvSpPr txBox="1"/>
          <p:nvPr/>
        </p:nvSpPr>
        <p:spPr>
          <a:xfrm>
            <a:off x="2606290" y="4597121"/>
            <a:ext cx="750278" cy="20005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err="1">
                <a:latin typeface="Miriam Fixed"/>
                <a:cs typeface="Calibri"/>
              </a:rPr>
              <a:t>Kernel_SHA</a:t>
            </a:r>
            <a:endParaRPr lang="en-US" sz="700">
              <a:latin typeface="Miriam Fixed"/>
              <a:cs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E79873-4434-8EB6-3D01-11D4B3451BC4}"/>
              </a:ext>
            </a:extLst>
          </p:cNvPr>
          <p:cNvSpPr txBox="1"/>
          <p:nvPr/>
        </p:nvSpPr>
        <p:spPr>
          <a:xfrm>
            <a:off x="3422718" y="4605494"/>
            <a:ext cx="750278" cy="20005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err="1">
                <a:latin typeface="Miriam Fixed"/>
                <a:cs typeface="Calibri"/>
              </a:rPr>
              <a:t>Initrd_SHA</a:t>
            </a:r>
            <a:endParaRPr lang="en-US" err="1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6301FC-49E1-E74B-052E-ACD879BACA42}"/>
              </a:ext>
            </a:extLst>
          </p:cNvPr>
          <p:cNvCxnSpPr/>
          <p:nvPr/>
        </p:nvCxnSpPr>
        <p:spPr>
          <a:xfrm flipV="1">
            <a:off x="4094390" y="2082207"/>
            <a:ext cx="1931796" cy="1405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1D49AD1-1724-FF3A-C6DB-58F5E50FE1E9}"/>
              </a:ext>
            </a:extLst>
          </p:cNvPr>
          <p:cNvCxnSpPr>
            <a:cxnSpLocks/>
          </p:cNvCxnSpPr>
          <p:nvPr/>
        </p:nvCxnSpPr>
        <p:spPr>
          <a:xfrm flipV="1">
            <a:off x="4132071" y="2094767"/>
            <a:ext cx="1157235" cy="1354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169D730-E836-D674-BBF0-108BF6123242}"/>
              </a:ext>
            </a:extLst>
          </p:cNvPr>
          <p:cNvCxnSpPr/>
          <p:nvPr/>
        </p:nvCxnSpPr>
        <p:spPr>
          <a:xfrm flipH="1">
            <a:off x="3246665" y="2076869"/>
            <a:ext cx="2121039" cy="851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D5981B8-445B-59CB-88EB-E8EBEAD6E0CA}"/>
              </a:ext>
            </a:extLst>
          </p:cNvPr>
          <p:cNvCxnSpPr>
            <a:cxnSpLocks/>
          </p:cNvCxnSpPr>
          <p:nvPr/>
        </p:nvCxnSpPr>
        <p:spPr>
          <a:xfrm flipH="1">
            <a:off x="4008664" y="2085242"/>
            <a:ext cx="2121039" cy="851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Graphic 74" descr="Key with solid fill">
            <a:extLst>
              <a:ext uri="{FF2B5EF4-FFF2-40B4-BE49-F238E27FC236}">
                <a16:creationId xmlns:a16="http://schemas.microsoft.com/office/drawing/2014/main" id="{C3D24087-4EC9-F82B-DB92-37ADD74F6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4792" y="2856244"/>
            <a:ext cx="349181" cy="361741"/>
          </a:xfrm>
          <a:prstGeom prst="rect">
            <a:avLst/>
          </a:prstGeom>
        </p:spPr>
      </p:pic>
      <p:pic>
        <p:nvPicPr>
          <p:cNvPr id="76" name="Graphic 75" descr="Signature with solid fill">
            <a:extLst>
              <a:ext uri="{FF2B5EF4-FFF2-40B4-BE49-F238E27FC236}">
                <a16:creationId xmlns:a16="http://schemas.microsoft.com/office/drawing/2014/main" id="{3623C219-1321-3B1F-5666-5CCE2CD55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4200" y="2826936"/>
            <a:ext cx="324060" cy="324060"/>
          </a:xfrm>
          <a:prstGeom prst="rect">
            <a:avLst/>
          </a:prstGeom>
        </p:spPr>
      </p:pic>
      <p:pic>
        <p:nvPicPr>
          <p:cNvPr id="77" name="Graphic 76" descr="Signature with solid fill">
            <a:extLst>
              <a:ext uri="{FF2B5EF4-FFF2-40B4-BE49-F238E27FC236}">
                <a16:creationId xmlns:a16="http://schemas.microsoft.com/office/drawing/2014/main" id="{1B27A996-73D1-6FE3-26D2-7BFE079AC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9002" y="2818562"/>
            <a:ext cx="324060" cy="324060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23D55F0-F8B7-57A7-6F20-6743E24B919E}"/>
              </a:ext>
            </a:extLst>
          </p:cNvPr>
          <p:cNvCxnSpPr/>
          <p:nvPr/>
        </p:nvCxnSpPr>
        <p:spPr>
          <a:xfrm flipV="1">
            <a:off x="3207832" y="3469089"/>
            <a:ext cx="3037114" cy="31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01519B2-EE87-062E-DED8-40DE1990B039}"/>
              </a:ext>
            </a:extLst>
          </p:cNvPr>
          <p:cNvCxnSpPr/>
          <p:nvPr/>
        </p:nvCxnSpPr>
        <p:spPr>
          <a:xfrm flipH="1">
            <a:off x="3369129" y="3539114"/>
            <a:ext cx="2845357" cy="5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Graphic 79" descr="Key with solid fill">
            <a:extLst>
              <a:ext uri="{FF2B5EF4-FFF2-40B4-BE49-F238E27FC236}">
                <a16:creationId xmlns:a16="http://schemas.microsoft.com/office/drawing/2014/main" id="{428DB777-73A2-4DFA-8570-684A453A2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105" y="3156019"/>
            <a:ext cx="349181" cy="361741"/>
          </a:xfrm>
          <a:prstGeom prst="rect">
            <a:avLst/>
          </a:prstGeom>
        </p:spPr>
      </p:pic>
      <p:pic>
        <p:nvPicPr>
          <p:cNvPr id="81" name="Graphic 80" descr="Signature with solid fill">
            <a:extLst>
              <a:ext uri="{FF2B5EF4-FFF2-40B4-BE49-F238E27FC236}">
                <a16:creationId xmlns:a16="http://schemas.microsoft.com/office/drawing/2014/main" id="{030F359F-D116-FCB2-DBD4-057DBE861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6711" y="3151831"/>
            <a:ext cx="324060" cy="3240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C98F6B-1893-7F8D-8395-2658F3CC0B2A}"/>
              </a:ext>
            </a:extLst>
          </p:cNvPr>
          <p:cNvSpPr/>
          <p:nvPr/>
        </p:nvSpPr>
        <p:spPr>
          <a:xfrm>
            <a:off x="2554805" y="2045243"/>
            <a:ext cx="1650218" cy="3038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AMD PSP</a:t>
            </a:r>
          </a:p>
        </p:txBody>
      </p:sp>
      <p:pic>
        <p:nvPicPr>
          <p:cNvPr id="17" name="Graphic 16" descr="Lock with solid fill">
            <a:extLst>
              <a:ext uri="{FF2B5EF4-FFF2-40B4-BE49-F238E27FC236}">
                <a16:creationId xmlns:a16="http://schemas.microsoft.com/office/drawing/2014/main" id="{9957A3AD-98D3-EF55-43E1-F1FD61B10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7033" y="2069554"/>
            <a:ext cx="259922" cy="255248"/>
          </a:xfrm>
          <a:prstGeom prst="rect">
            <a:avLst/>
          </a:prstGeom>
        </p:spPr>
      </p:pic>
      <p:pic>
        <p:nvPicPr>
          <p:cNvPr id="26" name="Graphic 25" descr="Alterations &amp; Tailoring with solid fill">
            <a:extLst>
              <a:ext uri="{FF2B5EF4-FFF2-40B4-BE49-F238E27FC236}">
                <a16:creationId xmlns:a16="http://schemas.microsoft.com/office/drawing/2014/main" id="{3A566B1A-8BC8-DEF3-C2C1-7DC47C6B8A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54569" y="2270083"/>
            <a:ext cx="278621" cy="278622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EFA7BA-2449-B9F4-1BEA-8F7CC7B344B2}"/>
              </a:ext>
            </a:extLst>
          </p:cNvPr>
          <p:cNvCxnSpPr/>
          <p:nvPr/>
        </p:nvCxnSpPr>
        <p:spPr>
          <a:xfrm flipH="1">
            <a:off x="2439334" y="2616578"/>
            <a:ext cx="1870" cy="218016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 descr="Alterations &amp; Tailoring with solid fill">
            <a:extLst>
              <a:ext uri="{FF2B5EF4-FFF2-40B4-BE49-F238E27FC236}">
                <a16:creationId xmlns:a16="http://schemas.microsoft.com/office/drawing/2014/main" id="{10DBF05B-B4C2-AF04-F0E0-A17AB74CC5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6655" y="3260683"/>
            <a:ext cx="278621" cy="278622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4FA3F78-1887-2DAA-8EB2-48B0611D8173}"/>
              </a:ext>
            </a:extLst>
          </p:cNvPr>
          <p:cNvCxnSpPr/>
          <p:nvPr/>
        </p:nvCxnSpPr>
        <p:spPr>
          <a:xfrm>
            <a:off x="8743405" y="1247503"/>
            <a:ext cx="69669" cy="537754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7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30" grpId="0" animBg="1"/>
      <p:bldP spid="25" grpId="0" animBg="1"/>
      <p:bldP spid="27" grpId="0" animBg="1"/>
      <p:bldP spid="68" grpId="0" build="p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2867-2DB6-00A4-B3B9-01CE9340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BC01-4035-6198-D78E-160A9191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 Neue"/>
              </a:rPr>
              <a:t>We want to evaluate the feasibility of our PoC according to the three key metrics for serverless: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E5E69-0F9F-568A-21E5-1AEE7009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Helvetica Neue"/>
              </a:rPr>
              <a:t>Carlos Segarra</a:t>
            </a:r>
            <a:r>
              <a:rPr lang="en-GB" noProof="0" dirty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47A02-188A-6FEF-BF24-AF2C00C3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45694-6126-C4DE-FF4A-E472A2AACB78}"/>
              </a:ext>
            </a:extLst>
          </p:cNvPr>
          <p:cNvSpPr txBox="1"/>
          <p:nvPr/>
        </p:nvSpPr>
        <p:spPr>
          <a:xfrm>
            <a:off x="2356649" y="2364920"/>
            <a:ext cx="220769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1. Cold Start Times</a:t>
            </a:r>
            <a:endParaRPr lang="en-US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6477C-0658-B627-1CE9-DF9822457750}"/>
              </a:ext>
            </a:extLst>
          </p:cNvPr>
          <p:cNvSpPr txBox="1"/>
          <p:nvPr/>
        </p:nvSpPr>
        <p:spPr>
          <a:xfrm>
            <a:off x="5061791" y="2359067"/>
            <a:ext cx="234510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2. Warm Start Times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71601-D5DF-8543-F6F3-A6A292B2BDA3}"/>
              </a:ext>
            </a:extLst>
          </p:cNvPr>
          <p:cNvSpPr txBox="1"/>
          <p:nvPr/>
        </p:nvSpPr>
        <p:spPr>
          <a:xfrm>
            <a:off x="7817452" y="2365752"/>
            <a:ext cx="28822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3. Scale-Out (0-&gt;16)</a:t>
            </a:r>
            <a:endParaRPr lang="en-US" dirty="0"/>
          </a:p>
        </p:txBody>
      </p:sp>
      <p:pic>
        <p:nvPicPr>
          <p:cNvPr id="13" name="Picture 8" descr="A blue and grey logo&#10;&#10;Description automatically generated">
            <a:extLst>
              <a:ext uri="{FF2B5EF4-FFF2-40B4-BE49-F238E27FC236}">
                <a16:creationId xmlns:a16="http://schemas.microsoft.com/office/drawing/2014/main" id="{E210448E-25A8-4B3A-DDDB-673EF5618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1813" r="20513"/>
          <a:stretch/>
        </p:blipFill>
        <p:spPr bwMode="auto">
          <a:xfrm>
            <a:off x="470030" y="3147771"/>
            <a:ext cx="1131597" cy="434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logo with orange squares and black background&#10;&#10;Description automatically generated">
            <a:extLst>
              <a:ext uri="{FF2B5EF4-FFF2-40B4-BE49-F238E27FC236}">
                <a16:creationId xmlns:a16="http://schemas.microsoft.com/office/drawing/2014/main" id="{963037D1-2FCD-2EE6-43FC-0F574475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" y="3979148"/>
            <a:ext cx="754465" cy="750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@confidential-containers">
            <a:extLst>
              <a:ext uri="{FF2B5EF4-FFF2-40B4-BE49-F238E27FC236}">
                <a16:creationId xmlns:a16="http://schemas.microsoft.com/office/drawing/2014/main" id="{DF9FE865-3989-BDF4-7FCC-E933878BB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40" y="5214676"/>
            <a:ext cx="808055" cy="812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E3AD2A-03A2-313F-0A3D-A739C9FAAFD4}"/>
              </a:ext>
            </a:extLst>
          </p:cNvPr>
          <p:cNvSpPr txBox="1"/>
          <p:nvPr/>
        </p:nvSpPr>
        <p:spPr>
          <a:xfrm>
            <a:off x="3202911" y="3108708"/>
            <a:ext cx="444641" cy="36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6s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2BDE8-07F5-7E47-4BD3-E0B3BAC60620}"/>
              </a:ext>
            </a:extLst>
          </p:cNvPr>
          <p:cNvSpPr txBox="1"/>
          <p:nvPr/>
        </p:nvSpPr>
        <p:spPr>
          <a:xfrm>
            <a:off x="6003888" y="3108707"/>
            <a:ext cx="5200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A57DE3-7CA7-717A-7B48-BE79D90AF280}"/>
              </a:ext>
            </a:extLst>
          </p:cNvPr>
          <p:cNvSpPr txBox="1"/>
          <p:nvPr/>
        </p:nvSpPr>
        <p:spPr>
          <a:xfrm>
            <a:off x="8846734" y="3104520"/>
            <a:ext cx="90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16 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558F1-551C-B760-904A-7F00C566711F}"/>
              </a:ext>
            </a:extLst>
          </p:cNvPr>
          <p:cNvSpPr txBox="1"/>
          <p:nvPr/>
        </p:nvSpPr>
        <p:spPr>
          <a:xfrm>
            <a:off x="3226703" y="4108188"/>
            <a:ext cx="463916" cy="3669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7s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6DACB-FBB3-8904-1586-B91EAF5E77CD}"/>
              </a:ext>
            </a:extLst>
          </p:cNvPr>
          <p:cNvSpPr txBox="1"/>
          <p:nvPr/>
        </p:nvSpPr>
        <p:spPr>
          <a:xfrm>
            <a:off x="6063071" y="4079432"/>
            <a:ext cx="4924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2s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28E88D-ACD0-4AE1-BEAD-4BFC1CA845A0}"/>
              </a:ext>
            </a:extLst>
          </p:cNvPr>
          <p:cNvSpPr txBox="1"/>
          <p:nvPr/>
        </p:nvSpPr>
        <p:spPr>
          <a:xfrm>
            <a:off x="8848171" y="4083618"/>
            <a:ext cx="90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17 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5E9D6-DEC8-1911-E428-D3CB49FAD6C0}"/>
              </a:ext>
            </a:extLst>
          </p:cNvPr>
          <p:cNvSpPr txBox="1"/>
          <p:nvPr/>
        </p:nvSpPr>
        <p:spPr>
          <a:xfrm>
            <a:off x="3192109" y="5214257"/>
            <a:ext cx="463916" cy="3669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??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8E471C-E3E5-E0C1-0B96-74E0363247C3}"/>
              </a:ext>
            </a:extLst>
          </p:cNvPr>
          <p:cNvSpPr txBox="1"/>
          <p:nvPr/>
        </p:nvSpPr>
        <p:spPr>
          <a:xfrm>
            <a:off x="6061201" y="5185501"/>
            <a:ext cx="4924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??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14C415-D1E5-1D07-3A74-403BDD6FA121}"/>
              </a:ext>
            </a:extLst>
          </p:cNvPr>
          <p:cNvSpPr txBox="1"/>
          <p:nvPr/>
        </p:nvSpPr>
        <p:spPr>
          <a:xfrm>
            <a:off x="9033295" y="5185012"/>
            <a:ext cx="90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??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7" grpId="0"/>
      <p:bldP spid="18" grpId="0"/>
      <p:bldP spid="19" grpId="0"/>
      <p:bldP spid="8" grpId="0"/>
      <p:bldP spid="12" grpId="0"/>
      <p:bldP spid="21" grpId="0"/>
      <p:bldP spid="10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92C48F-4F45-3995-E3C7-09146395F86D}"/>
              </a:ext>
            </a:extLst>
          </p:cNvPr>
          <p:cNvSpPr/>
          <p:nvPr/>
        </p:nvSpPr>
        <p:spPr>
          <a:xfrm>
            <a:off x="462642" y="2043166"/>
            <a:ext cx="3935604" cy="39314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39BCE-BE06-40A2-77C9-F5F401BD7E71}"/>
              </a:ext>
            </a:extLst>
          </p:cNvPr>
          <p:cNvSpPr/>
          <p:nvPr/>
        </p:nvSpPr>
        <p:spPr>
          <a:xfrm>
            <a:off x="2564422" y="2625469"/>
            <a:ext cx="1641230" cy="218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B8F05F-0F13-5927-585A-FA4BE7D285BE}"/>
              </a:ext>
            </a:extLst>
          </p:cNvPr>
          <p:cNvSpPr/>
          <p:nvPr/>
        </p:nvSpPr>
        <p:spPr>
          <a:xfrm>
            <a:off x="2564422" y="2616759"/>
            <a:ext cx="1641230" cy="218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24725-5323-5E0F-0258-262E538F792E}"/>
              </a:ext>
            </a:extLst>
          </p:cNvPr>
          <p:cNvSpPr/>
          <p:nvPr/>
        </p:nvSpPr>
        <p:spPr>
          <a:xfrm>
            <a:off x="2656529" y="4448486"/>
            <a:ext cx="1473758" cy="297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SeaBIOS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02B6C-F25D-E5A4-8661-993235B4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Baselines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23678-C2EC-80B1-EE4B-3E3D9E07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38160-117F-C122-0F8E-0E137AD0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D6704-EEEE-97A8-91BE-9A3A92804D6C}"/>
              </a:ext>
            </a:extLst>
          </p:cNvPr>
          <p:cNvSpPr txBox="1"/>
          <p:nvPr/>
        </p:nvSpPr>
        <p:spPr>
          <a:xfrm>
            <a:off x="1377462" y="1808703"/>
            <a:ext cx="224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Bare Metal Node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14A7D-88DB-ADD0-C8DE-9BFF6D917F47}"/>
              </a:ext>
            </a:extLst>
          </p:cNvPr>
          <p:cNvSpPr/>
          <p:nvPr/>
        </p:nvSpPr>
        <p:spPr>
          <a:xfrm>
            <a:off x="764091" y="5499377"/>
            <a:ext cx="3495989" cy="2930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Host Kernel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F3BADF-4321-E064-503C-41D60EDFF2F7}"/>
              </a:ext>
            </a:extLst>
          </p:cNvPr>
          <p:cNvSpPr/>
          <p:nvPr/>
        </p:nvSpPr>
        <p:spPr>
          <a:xfrm>
            <a:off x="671981" y="223785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393A1-AA37-3311-9AD7-460E1B3CC9FE}"/>
              </a:ext>
            </a:extLst>
          </p:cNvPr>
          <p:cNvSpPr/>
          <p:nvPr/>
        </p:nvSpPr>
        <p:spPr>
          <a:xfrm>
            <a:off x="751529" y="307939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containerd</a:t>
            </a:r>
            <a:endParaRPr lang="en-U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6C1E1-C798-EC9C-81EC-DD94467BD77B}"/>
              </a:ext>
            </a:extLst>
          </p:cNvPr>
          <p:cNvSpPr/>
          <p:nvPr/>
        </p:nvSpPr>
        <p:spPr>
          <a:xfrm>
            <a:off x="2564422" y="4904851"/>
            <a:ext cx="1641228" cy="4814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QEMU + KVM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5FFB12-53E6-E8D9-EBFC-BBC712FB70C3}"/>
              </a:ext>
            </a:extLst>
          </p:cNvPr>
          <p:cNvSpPr/>
          <p:nvPr/>
        </p:nvSpPr>
        <p:spPr>
          <a:xfrm>
            <a:off x="2652343" y="4088421"/>
            <a:ext cx="1473758" cy="297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Guest Kernel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9A8A18-DC36-2002-D7D0-7C284A420060}"/>
              </a:ext>
            </a:extLst>
          </p:cNvPr>
          <p:cNvSpPr/>
          <p:nvPr/>
        </p:nvSpPr>
        <p:spPr>
          <a:xfrm>
            <a:off x="2652343" y="3719982"/>
            <a:ext cx="1473758" cy="297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 Agent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251955-3192-0ECB-9A46-7879AC3677DD}"/>
              </a:ext>
            </a:extLst>
          </p:cNvPr>
          <p:cNvSpPr/>
          <p:nvPr/>
        </p:nvSpPr>
        <p:spPr>
          <a:xfrm>
            <a:off x="2652344" y="2928673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05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7C5852-41EF-0980-C341-A8A124DB3E4F}"/>
              </a:ext>
            </a:extLst>
          </p:cNvPr>
          <p:cNvSpPr/>
          <p:nvPr/>
        </p:nvSpPr>
        <p:spPr>
          <a:xfrm>
            <a:off x="3439463" y="2928672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FB8D90-1B93-ACF2-BF25-648056FEF251}"/>
              </a:ext>
            </a:extLst>
          </p:cNvPr>
          <p:cNvSpPr/>
          <p:nvPr/>
        </p:nvSpPr>
        <p:spPr>
          <a:xfrm>
            <a:off x="2652342" y="3343167"/>
            <a:ext cx="590341" cy="3056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KBC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7A0C8-F4FA-574B-AEC1-35974ABA3A38}"/>
              </a:ext>
            </a:extLst>
          </p:cNvPr>
          <p:cNvSpPr txBox="1"/>
          <p:nvPr/>
        </p:nvSpPr>
        <p:spPr>
          <a:xfrm>
            <a:off x="2875837" y="2432538"/>
            <a:ext cx="107483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Pod (VM)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197A43-A4DE-B689-A206-679718005BFD}"/>
              </a:ext>
            </a:extLst>
          </p:cNvPr>
          <p:cNvCxnSpPr/>
          <p:nvPr/>
        </p:nvCxnSpPr>
        <p:spPr>
          <a:xfrm flipH="1">
            <a:off x="1295086" y="2469907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3E7D01B-D1F7-F61F-E8F7-E46700B47045}"/>
              </a:ext>
            </a:extLst>
          </p:cNvPr>
          <p:cNvSpPr txBox="1"/>
          <p:nvPr/>
        </p:nvSpPr>
        <p:spPr>
          <a:xfrm>
            <a:off x="1076010" y="2545581"/>
            <a:ext cx="548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CRI</a:t>
            </a:r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70DA544-12FD-26FA-FFB7-DB49E7317D0E}"/>
              </a:ext>
            </a:extLst>
          </p:cNvPr>
          <p:cNvCxnSpPr>
            <a:cxnSpLocks/>
          </p:cNvCxnSpPr>
          <p:nvPr/>
        </p:nvCxnSpPr>
        <p:spPr>
          <a:xfrm flipH="1">
            <a:off x="1290899" y="3349136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0D126D-6E95-203F-2029-0B5061BCC354}"/>
              </a:ext>
            </a:extLst>
          </p:cNvPr>
          <p:cNvCxnSpPr/>
          <p:nvPr/>
        </p:nvCxnSpPr>
        <p:spPr>
          <a:xfrm flipV="1">
            <a:off x="1951265" y="3958423"/>
            <a:ext cx="696685" cy="1448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C6A839A-BE8D-9C0B-2978-4BA5549C233B}"/>
              </a:ext>
            </a:extLst>
          </p:cNvPr>
          <p:cNvSpPr/>
          <p:nvPr/>
        </p:nvSpPr>
        <p:spPr>
          <a:xfrm>
            <a:off x="646861" y="4961374"/>
            <a:ext cx="1637044" cy="46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26C115-34F4-193B-ED6A-952D5052553D}"/>
              </a:ext>
            </a:extLst>
          </p:cNvPr>
          <p:cNvSpPr/>
          <p:nvPr/>
        </p:nvSpPr>
        <p:spPr>
          <a:xfrm>
            <a:off x="734783" y="5147683"/>
            <a:ext cx="1486319" cy="221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 Plane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91A719-A3E0-8336-A50E-E98F0E667453}"/>
              </a:ext>
            </a:extLst>
          </p:cNvPr>
          <p:cNvSpPr txBox="1"/>
          <p:nvPr/>
        </p:nvSpPr>
        <p:spPr>
          <a:xfrm>
            <a:off x="996460" y="4718536"/>
            <a:ext cx="942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(ns)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9796D8-C5B8-8445-0DD1-2B92492F5D06}"/>
              </a:ext>
            </a:extLst>
          </p:cNvPr>
          <p:cNvSpPr/>
          <p:nvPr/>
        </p:nvSpPr>
        <p:spPr>
          <a:xfrm>
            <a:off x="965055" y="4356374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err="1">
                <a:solidFill>
                  <a:schemeClr val="tx1"/>
                </a:solidFill>
                <a:cs typeface="Calibri"/>
              </a:rPr>
              <a:t>runc</a:t>
            </a:r>
            <a:r>
              <a:rPr lang="en-US" sz="1200">
                <a:solidFill>
                  <a:schemeClr val="tx1"/>
                </a:solidFill>
                <a:cs typeface="Calibri"/>
              </a:rPr>
              <a:t>-shim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85BC22-967E-99BE-D323-4C2142C1883D}"/>
              </a:ext>
            </a:extLst>
          </p:cNvPr>
          <p:cNvCxnSpPr>
            <a:cxnSpLocks/>
          </p:cNvCxnSpPr>
          <p:nvPr/>
        </p:nvCxnSpPr>
        <p:spPr>
          <a:xfrm>
            <a:off x="1297597" y="3332390"/>
            <a:ext cx="286377" cy="1014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7B29F-5491-C6B0-E86D-F4A31B9BD334}"/>
              </a:ext>
            </a:extLst>
          </p:cNvPr>
          <p:cNvSpPr/>
          <p:nvPr/>
        </p:nvSpPr>
        <p:spPr>
          <a:xfrm>
            <a:off x="634297" y="395862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kata-shim</a:t>
            </a:r>
            <a:endParaRPr lang="en-US" err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788014-8D30-E1AD-C500-C7AA228AEA1F}"/>
              </a:ext>
            </a:extLst>
          </p:cNvPr>
          <p:cNvSpPr txBox="1"/>
          <p:nvPr/>
        </p:nvSpPr>
        <p:spPr>
          <a:xfrm>
            <a:off x="908535" y="3420623"/>
            <a:ext cx="9294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shim-v2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7F9455-C181-DDE3-3FD4-825CBD7039A7}"/>
              </a:ext>
            </a:extLst>
          </p:cNvPr>
          <p:cNvSpPr/>
          <p:nvPr/>
        </p:nvSpPr>
        <p:spPr>
          <a:xfrm>
            <a:off x="2656529" y="4448486"/>
            <a:ext cx="1473758" cy="297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OVMF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B11A91-510A-6E83-C1FD-2EC008386101}"/>
              </a:ext>
            </a:extLst>
          </p:cNvPr>
          <p:cNvSpPr/>
          <p:nvPr/>
        </p:nvSpPr>
        <p:spPr>
          <a:xfrm>
            <a:off x="3288738" y="3343166"/>
            <a:ext cx="778746" cy="3056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cs typeface="Calibri"/>
              </a:rPr>
              <a:t>image-</a:t>
            </a:r>
            <a:r>
              <a:rPr lang="en-US" sz="1200" err="1">
                <a:solidFill>
                  <a:schemeClr val="tx1"/>
                </a:solidFill>
                <a:cs typeface="Calibri"/>
              </a:rPr>
              <a:t>rs</a:t>
            </a:r>
            <a:endParaRPr lang="en-US" sz="1200">
              <a:solidFill>
                <a:schemeClr val="tx1"/>
              </a:solidFill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ED1E4F-0991-4770-132D-34C6D1F84591}"/>
              </a:ext>
            </a:extLst>
          </p:cNvPr>
          <p:cNvSpPr txBox="1"/>
          <p:nvPr/>
        </p:nvSpPr>
        <p:spPr>
          <a:xfrm>
            <a:off x="2606290" y="4597121"/>
            <a:ext cx="750278" cy="20005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err="1">
                <a:latin typeface="Miriam Fixed"/>
                <a:cs typeface="Calibri"/>
              </a:rPr>
              <a:t>Kernel_SHA</a:t>
            </a:r>
            <a:endParaRPr lang="en-US" sz="700">
              <a:latin typeface="Miriam Fixed"/>
              <a:cs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E79873-4434-8EB6-3D01-11D4B3451BC4}"/>
              </a:ext>
            </a:extLst>
          </p:cNvPr>
          <p:cNvSpPr txBox="1"/>
          <p:nvPr/>
        </p:nvSpPr>
        <p:spPr>
          <a:xfrm>
            <a:off x="3422718" y="4605494"/>
            <a:ext cx="750278" cy="20005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err="1">
                <a:latin typeface="Miriam Fixed"/>
                <a:cs typeface="Calibri"/>
              </a:rPr>
              <a:t>Initrd_SHA</a:t>
            </a:r>
            <a:endParaRPr lang="en-US" err="1"/>
          </a:p>
        </p:txBody>
      </p:sp>
      <p:pic>
        <p:nvPicPr>
          <p:cNvPr id="75" name="Graphic 74" descr="Key with solid fill">
            <a:extLst>
              <a:ext uri="{FF2B5EF4-FFF2-40B4-BE49-F238E27FC236}">
                <a16:creationId xmlns:a16="http://schemas.microsoft.com/office/drawing/2014/main" id="{C3D24087-4EC9-F82B-DB92-37ADD74F6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4792" y="2856244"/>
            <a:ext cx="349181" cy="361741"/>
          </a:xfrm>
          <a:prstGeom prst="rect">
            <a:avLst/>
          </a:prstGeom>
        </p:spPr>
      </p:pic>
      <p:pic>
        <p:nvPicPr>
          <p:cNvPr id="76" name="Graphic 75" descr="Signature with solid fill">
            <a:extLst>
              <a:ext uri="{FF2B5EF4-FFF2-40B4-BE49-F238E27FC236}">
                <a16:creationId xmlns:a16="http://schemas.microsoft.com/office/drawing/2014/main" id="{3623C219-1321-3B1F-5666-5CCE2CD55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4200" y="2826936"/>
            <a:ext cx="324060" cy="324060"/>
          </a:xfrm>
          <a:prstGeom prst="rect">
            <a:avLst/>
          </a:prstGeom>
        </p:spPr>
      </p:pic>
      <p:pic>
        <p:nvPicPr>
          <p:cNvPr id="77" name="Graphic 76" descr="Signature with solid fill">
            <a:extLst>
              <a:ext uri="{FF2B5EF4-FFF2-40B4-BE49-F238E27FC236}">
                <a16:creationId xmlns:a16="http://schemas.microsoft.com/office/drawing/2014/main" id="{1B27A996-73D1-6FE3-26D2-7BFE079AC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9002" y="2818562"/>
            <a:ext cx="324060" cy="32406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C99153-BCA8-4F55-9B98-F91459E85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517" y="1731462"/>
            <a:ext cx="5076426" cy="32175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latin typeface="Helvetica Neue"/>
              </a:rPr>
              <a:t>0. docker (i.e. runc): </a:t>
            </a:r>
            <a:r>
              <a:rPr lang="en-US" dirty="0">
                <a:latin typeface="Helvetica Neue"/>
              </a:rPr>
              <a:t>no VMs</a:t>
            </a:r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1. kata: </a:t>
            </a:r>
            <a:r>
              <a:rPr lang="en-US" dirty="0">
                <a:latin typeface="Helvetica Neue"/>
              </a:rPr>
              <a:t>VMs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2. coco-</a:t>
            </a:r>
            <a:r>
              <a:rPr lang="en-US" b="1" dirty="0" err="1">
                <a:latin typeface="Helvetica Neue"/>
              </a:rPr>
              <a:t>nosev</a:t>
            </a:r>
            <a:r>
              <a:rPr lang="en-US" b="1" dirty="0">
                <a:latin typeface="Helvetica Neue"/>
              </a:rPr>
              <a:t>: </a:t>
            </a:r>
            <a:r>
              <a:rPr lang="en-US" dirty="0">
                <a:latin typeface="Helvetica Neue"/>
              </a:rPr>
              <a:t>+ pull in guest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3. coco-</a:t>
            </a:r>
            <a:r>
              <a:rPr lang="en-US" b="1" dirty="0" err="1">
                <a:latin typeface="Helvetica Neue"/>
              </a:rPr>
              <a:t>nosev</a:t>
            </a:r>
            <a:r>
              <a:rPr lang="en-US" b="1" dirty="0">
                <a:latin typeface="Helvetica Neue"/>
              </a:rPr>
              <a:t>-</a:t>
            </a:r>
            <a:r>
              <a:rPr lang="en-US" b="1" dirty="0" err="1">
                <a:latin typeface="Helvetica Neue"/>
              </a:rPr>
              <a:t>ovmf</a:t>
            </a:r>
            <a:r>
              <a:rPr lang="en-US" b="1" dirty="0">
                <a:latin typeface="Helvetica Neue"/>
              </a:rPr>
              <a:t>: </a:t>
            </a:r>
            <a:r>
              <a:rPr lang="en-US" dirty="0">
                <a:latin typeface="Helvetica Neue"/>
              </a:rPr>
              <a:t>+ OVMF</a:t>
            </a:r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4. coco: </a:t>
            </a:r>
            <a:r>
              <a:rPr lang="en-US" dirty="0">
                <a:latin typeface="Helvetica Neue"/>
              </a:rPr>
              <a:t>+ SEV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5. coco-</a:t>
            </a:r>
            <a:r>
              <a:rPr lang="en-US" b="1" dirty="0" err="1">
                <a:latin typeface="Helvetica Neue"/>
              </a:rPr>
              <a:t>fw</a:t>
            </a:r>
            <a:r>
              <a:rPr lang="en-US" b="1" dirty="0">
                <a:latin typeface="Helvetica Neue"/>
              </a:rPr>
              <a:t>: </a:t>
            </a:r>
            <a:r>
              <a:rPr lang="en-US" dirty="0">
                <a:latin typeface="Helvetica Neue"/>
              </a:rPr>
              <a:t>+ HW </a:t>
            </a:r>
            <a:r>
              <a:rPr lang="en-US" dirty="0" err="1">
                <a:latin typeface="Helvetica Neue"/>
              </a:rPr>
              <a:t>att</a:t>
            </a:r>
            <a:endParaRPr lang="en-US" dirty="0">
              <a:latin typeface="Helvetica Neue"/>
            </a:endParaRPr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6. coco-</a:t>
            </a:r>
            <a:r>
              <a:rPr lang="en-US" b="1" dirty="0" err="1">
                <a:latin typeface="Helvetica Neue"/>
              </a:rPr>
              <a:t>fw</a:t>
            </a:r>
            <a:r>
              <a:rPr lang="en-US" b="1" dirty="0">
                <a:latin typeface="Helvetica Neue"/>
              </a:rPr>
              <a:t>-sig: </a:t>
            </a:r>
            <a:r>
              <a:rPr lang="en-US" dirty="0">
                <a:latin typeface="Helvetica Neue"/>
              </a:rPr>
              <a:t>+ image signature</a:t>
            </a:r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7. coco-</a:t>
            </a:r>
            <a:r>
              <a:rPr lang="en-US" b="1" dirty="0" err="1">
                <a:latin typeface="Helvetica Neue"/>
              </a:rPr>
              <a:t>fw</a:t>
            </a:r>
            <a:r>
              <a:rPr lang="en-US" b="1" dirty="0">
                <a:latin typeface="Helvetica Neue"/>
              </a:rPr>
              <a:t>-sig-enc: </a:t>
            </a:r>
            <a:r>
              <a:rPr lang="en-US" dirty="0">
                <a:latin typeface="Helvetica Neue"/>
              </a:rPr>
              <a:t>+ image enc.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3DE0BF-CEF4-12BF-C048-26CF4832D5D7}"/>
              </a:ext>
            </a:extLst>
          </p:cNvPr>
          <p:cNvSpPr txBox="1"/>
          <p:nvPr/>
        </p:nvSpPr>
        <p:spPr>
          <a:xfrm>
            <a:off x="2836649" y="2432538"/>
            <a:ext cx="11662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Pod (</a:t>
            </a:r>
            <a:r>
              <a:rPr lang="en-US" err="1">
                <a:cs typeface="Calibri"/>
              </a:rPr>
              <a:t>cVM</a:t>
            </a:r>
            <a:r>
              <a:rPr lang="en-US">
                <a:cs typeface="Calibri"/>
              </a:rPr>
              <a:t>)</a:t>
            </a: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F2CF20-A626-A7F4-10B2-9C4F52A569FE}"/>
              </a:ext>
            </a:extLst>
          </p:cNvPr>
          <p:cNvSpPr/>
          <p:nvPr/>
        </p:nvSpPr>
        <p:spPr>
          <a:xfrm>
            <a:off x="2397033" y="2299063"/>
            <a:ext cx="1924594" cy="31220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91E51E-8009-1ED8-B8B5-380C6E3B3E1F}"/>
              </a:ext>
            </a:extLst>
          </p:cNvPr>
          <p:cNvSpPr txBox="1"/>
          <p:nvPr/>
        </p:nvSpPr>
        <p:spPr>
          <a:xfrm>
            <a:off x="6045948" y="5280065"/>
            <a:ext cx="384411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err="1"/>
              <a:t>Knative</a:t>
            </a:r>
            <a:r>
              <a:rPr lang="en-US" b="1"/>
              <a:t> Service is a simple "Hello World" in Python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  <p:bldP spid="25" grpId="0" animBg="1"/>
      <p:bldP spid="27" grpId="0" animBg="1"/>
      <p:bldP spid="69" grpId="0"/>
      <p:bldP spid="70" grpId="0"/>
      <p:bldP spid="12" grpId="0" build="p"/>
      <p:bldP spid="17" grpId="0" animBg="1"/>
      <p:bldP spid="21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GB">
                <a:latin typeface="Helvetica Neue"/>
              </a:rPr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261"/>
            <a:ext cx="10734651" cy="49027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1">
                <a:latin typeface="Helvetica Neue"/>
              </a:rPr>
              <a:t>1. Introduction to Confidential Serverless</a:t>
            </a:r>
            <a:endParaRPr lang="en-GB" b="1"/>
          </a:p>
          <a:p>
            <a:pPr marL="0" indent="0">
              <a:buNone/>
            </a:pPr>
            <a:r>
              <a:rPr lang="en-GB">
                <a:latin typeface="Helvetica Neue"/>
              </a:rPr>
              <a:t>- Characterising serverless functions: Cold/Warm starts and burstiness</a:t>
            </a:r>
            <a:endParaRPr lang="en-GB" b="1">
              <a:latin typeface="Helvetica Neue"/>
            </a:endParaRPr>
          </a:p>
          <a:p>
            <a:pPr marL="0" indent="0">
              <a:buNone/>
            </a:pPr>
            <a:r>
              <a:rPr lang="en-GB">
                <a:latin typeface="Helvetica Neue"/>
              </a:rPr>
              <a:t>- Problems with existing serverless offerings</a:t>
            </a:r>
            <a:endParaRPr lang="en-GB"/>
          </a:p>
          <a:p>
            <a:pPr marL="0" indent="0">
              <a:buNone/>
            </a:pPr>
            <a:r>
              <a:rPr lang="en-GB" b="1">
                <a:latin typeface="Helvetica Neue"/>
              </a:rPr>
              <a:t>2. Background:</a:t>
            </a:r>
          </a:p>
          <a:p>
            <a:pPr marL="0" indent="0">
              <a:buNone/>
            </a:pPr>
            <a:r>
              <a:rPr lang="en-GB" b="1">
                <a:latin typeface="Helvetica Neue"/>
              </a:rPr>
              <a:t>- </a:t>
            </a:r>
            <a:r>
              <a:rPr lang="en-GB">
                <a:latin typeface="Helvetica Neue"/>
              </a:rPr>
              <a:t>Design space for confidential serverless</a:t>
            </a:r>
            <a:endParaRPr lang="en-GB"/>
          </a:p>
          <a:p>
            <a:pPr marL="0" indent="0">
              <a:buNone/>
            </a:pPr>
            <a:r>
              <a:rPr lang="en-GB">
                <a:latin typeface="Helvetica Neue"/>
              </a:rPr>
              <a:t>- Kata and Confidential Containers</a:t>
            </a:r>
            <a:endParaRPr lang="en-GB"/>
          </a:p>
          <a:p>
            <a:pPr marL="0" indent="0">
              <a:buNone/>
            </a:pPr>
            <a:r>
              <a:rPr lang="en-GB" b="1">
                <a:latin typeface="Helvetica Neue"/>
              </a:rPr>
              <a:t>3. PoC: </a:t>
            </a:r>
            <a:r>
              <a:rPr lang="en-GB" b="1" err="1">
                <a:latin typeface="Helvetica Neue"/>
              </a:rPr>
              <a:t>Knative</a:t>
            </a:r>
            <a:r>
              <a:rPr lang="en-GB" b="1">
                <a:latin typeface="Helvetica Neue"/>
              </a:rPr>
              <a:t> on Confidential Containers</a:t>
            </a:r>
          </a:p>
          <a:p>
            <a:pPr marL="0" indent="0">
              <a:buNone/>
            </a:pPr>
            <a:r>
              <a:rPr lang="en-GB" b="1">
                <a:latin typeface="Helvetica Neue"/>
              </a:rPr>
              <a:t>4. Evaluation</a:t>
            </a:r>
            <a:endParaRPr lang="en-US" b="1">
              <a:latin typeface="Helvetica Neue"/>
            </a:endParaRPr>
          </a:p>
          <a:p>
            <a:pPr marL="0" indent="0">
              <a:buNone/>
            </a:pPr>
            <a:r>
              <a:rPr lang="en-GB">
                <a:latin typeface="Helvetica Neue"/>
              </a:rPr>
              <a:t>- Cold-Starts</a:t>
            </a:r>
            <a:endParaRPr lang="en-GB"/>
          </a:p>
          <a:p>
            <a:pPr marL="0" indent="0">
              <a:buNone/>
            </a:pPr>
            <a:r>
              <a:rPr lang="en-GB">
                <a:latin typeface="Helvetica Neue"/>
              </a:rPr>
              <a:t>- Warm-Starts</a:t>
            </a:r>
          </a:p>
          <a:p>
            <a:pPr marL="0" indent="0">
              <a:buNone/>
            </a:pPr>
            <a:r>
              <a:rPr lang="en-GB">
                <a:latin typeface="Helvetica Neue"/>
              </a:rPr>
              <a:t>- Instantiation Throughput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1B26-993F-5D29-BF2A-0411255E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Cold/Warm Starts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8E52C-E2F3-6218-C189-071612BA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Helvetica Neue"/>
              </a:rPr>
              <a:t>Carlos Segarra</a:t>
            </a:r>
            <a:r>
              <a:rPr lang="en-GB" noProof="0" dirty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BEBD2-7307-869E-A1BB-545CC067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C596140-0214-DB25-1E27-0485CA101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37" y="1575602"/>
            <a:ext cx="4459486" cy="4242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72C82-B7EB-AA74-C3FF-6AEA6AFD17F8}"/>
              </a:ext>
            </a:extLst>
          </p:cNvPr>
          <p:cNvSpPr txBox="1"/>
          <p:nvPr/>
        </p:nvSpPr>
        <p:spPr>
          <a:xfrm>
            <a:off x="6864279" y="1714499"/>
            <a:ext cx="491323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Observations: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Why is VM start-up 4x slower with SEV?</a:t>
            </a:r>
            <a:endParaRPr lang="en-US" b="1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Why is image pulling 2-3x slower w.r.t docker?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2"/>
                </a:solidFill>
                <a:cs typeface="Calibri"/>
              </a:rPr>
              <a:t>Why are there no warm starts?</a:t>
            </a: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2A3DCB-602B-6223-D4B8-D2400D8ED62D}"/>
              </a:ext>
            </a:extLst>
          </p:cNvPr>
          <p:cNvSpPr txBox="1"/>
          <p:nvPr/>
        </p:nvSpPr>
        <p:spPr>
          <a:xfrm>
            <a:off x="6791683" y="3538060"/>
            <a:ext cx="436856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Let us address these questions one by one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6D31390-8B19-CD9F-2166-36042C1EA58E}"/>
              </a:ext>
            </a:extLst>
          </p:cNvPr>
          <p:cNvCxnSpPr/>
          <p:nvPr/>
        </p:nvCxnSpPr>
        <p:spPr>
          <a:xfrm>
            <a:off x="3224262" y="4467913"/>
            <a:ext cx="2982" cy="2347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267C5D-978D-9A90-2995-75ECB584428C}"/>
              </a:ext>
            </a:extLst>
          </p:cNvPr>
          <p:cNvCxnSpPr>
            <a:cxnSpLocks/>
          </p:cNvCxnSpPr>
          <p:nvPr/>
        </p:nvCxnSpPr>
        <p:spPr>
          <a:xfrm>
            <a:off x="3734013" y="4467913"/>
            <a:ext cx="2982" cy="2347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62172F-6609-A1E6-69DA-2A1DA8776A7D}"/>
              </a:ext>
            </a:extLst>
          </p:cNvPr>
          <p:cNvCxnSpPr>
            <a:cxnSpLocks/>
          </p:cNvCxnSpPr>
          <p:nvPr/>
        </p:nvCxnSpPr>
        <p:spPr>
          <a:xfrm>
            <a:off x="4227999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19EA5E-4FB5-29C9-B863-F95FAFC010CC}"/>
              </a:ext>
            </a:extLst>
          </p:cNvPr>
          <p:cNvCxnSpPr>
            <a:cxnSpLocks/>
          </p:cNvCxnSpPr>
          <p:nvPr/>
        </p:nvCxnSpPr>
        <p:spPr>
          <a:xfrm>
            <a:off x="4743006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357B41-EEB1-BB47-FC48-E43326D12348}"/>
              </a:ext>
            </a:extLst>
          </p:cNvPr>
          <p:cNvCxnSpPr>
            <a:cxnSpLocks/>
          </p:cNvCxnSpPr>
          <p:nvPr/>
        </p:nvCxnSpPr>
        <p:spPr>
          <a:xfrm>
            <a:off x="5263268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DC39BE-7337-4107-0B0F-C61489FFFBEC}"/>
              </a:ext>
            </a:extLst>
          </p:cNvPr>
          <p:cNvCxnSpPr>
            <a:cxnSpLocks/>
          </p:cNvCxnSpPr>
          <p:nvPr/>
        </p:nvCxnSpPr>
        <p:spPr>
          <a:xfrm>
            <a:off x="5778275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FFFCF2-EAA8-7F4F-8706-DE17CE7AE913}"/>
              </a:ext>
            </a:extLst>
          </p:cNvPr>
          <p:cNvCxnSpPr/>
          <p:nvPr/>
        </p:nvCxnSpPr>
        <p:spPr>
          <a:xfrm flipH="1">
            <a:off x="2796320" y="3884589"/>
            <a:ext cx="2273" cy="78131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3AAAB7-6C5E-C1B3-0F62-29FB4C14AC14}"/>
              </a:ext>
            </a:extLst>
          </p:cNvPr>
          <p:cNvCxnSpPr>
            <a:cxnSpLocks/>
          </p:cNvCxnSpPr>
          <p:nvPr/>
        </p:nvCxnSpPr>
        <p:spPr>
          <a:xfrm flipH="1">
            <a:off x="3316581" y="3742700"/>
            <a:ext cx="7528" cy="72350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9346E5-DADD-85CC-20A9-57F06BEBAC27}"/>
              </a:ext>
            </a:extLst>
          </p:cNvPr>
          <p:cNvCxnSpPr>
            <a:cxnSpLocks/>
          </p:cNvCxnSpPr>
          <p:nvPr/>
        </p:nvCxnSpPr>
        <p:spPr>
          <a:xfrm flipH="1">
            <a:off x="3726484" y="3253969"/>
            <a:ext cx="12783" cy="120698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5A45C4-C854-B3B9-A117-BEE7EF31BDC7}"/>
              </a:ext>
            </a:extLst>
          </p:cNvPr>
          <p:cNvCxnSpPr>
            <a:cxnSpLocks/>
          </p:cNvCxnSpPr>
          <p:nvPr/>
        </p:nvCxnSpPr>
        <p:spPr>
          <a:xfrm flipH="1">
            <a:off x="4225725" y="2623348"/>
            <a:ext cx="12783" cy="120698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E9B190-0848-F3FA-0BED-03CC3550D3A7}"/>
              </a:ext>
            </a:extLst>
          </p:cNvPr>
          <p:cNvCxnSpPr>
            <a:cxnSpLocks/>
          </p:cNvCxnSpPr>
          <p:nvPr/>
        </p:nvCxnSpPr>
        <p:spPr>
          <a:xfrm flipH="1">
            <a:off x="4740732" y="2586562"/>
            <a:ext cx="12783" cy="120698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26F078-A235-EF69-88C1-D5DC2A05BD98}"/>
              </a:ext>
            </a:extLst>
          </p:cNvPr>
          <p:cNvCxnSpPr>
            <a:cxnSpLocks/>
          </p:cNvCxnSpPr>
          <p:nvPr/>
        </p:nvCxnSpPr>
        <p:spPr>
          <a:xfrm flipH="1">
            <a:off x="5260994" y="2313294"/>
            <a:ext cx="33803" cy="148025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C85B28-F04E-E1D0-D63D-C6B03F547C06}"/>
              </a:ext>
            </a:extLst>
          </p:cNvPr>
          <p:cNvCxnSpPr>
            <a:cxnSpLocks/>
          </p:cNvCxnSpPr>
          <p:nvPr/>
        </p:nvCxnSpPr>
        <p:spPr>
          <a:xfrm flipH="1">
            <a:off x="5776001" y="2287018"/>
            <a:ext cx="33803" cy="148025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F3586BC-857D-9BFC-66E5-239E963E67D9}"/>
              </a:ext>
            </a:extLst>
          </p:cNvPr>
          <p:cNvSpPr/>
          <p:nvPr/>
        </p:nvSpPr>
        <p:spPr>
          <a:xfrm>
            <a:off x="3415862" y="3092340"/>
            <a:ext cx="426982" cy="1484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E3D7A58-5FBD-171A-2918-2865D7BA0640}"/>
              </a:ext>
            </a:extLst>
          </p:cNvPr>
          <p:cNvSpPr/>
          <p:nvPr/>
        </p:nvSpPr>
        <p:spPr>
          <a:xfrm>
            <a:off x="3928241" y="2453836"/>
            <a:ext cx="426982" cy="1484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020F6D-9229-22AE-5E6A-065B3640BA98}"/>
              </a:ext>
            </a:extLst>
          </p:cNvPr>
          <p:cNvSpPr/>
          <p:nvPr/>
        </p:nvSpPr>
        <p:spPr>
          <a:xfrm>
            <a:off x="4432737" y="2427559"/>
            <a:ext cx="426982" cy="1484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A4F804-BCA1-E097-B3FE-7B0406858094}"/>
              </a:ext>
            </a:extLst>
          </p:cNvPr>
          <p:cNvSpPr/>
          <p:nvPr/>
        </p:nvSpPr>
        <p:spPr>
          <a:xfrm>
            <a:off x="4963509" y="2175311"/>
            <a:ext cx="426982" cy="168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E2CCB4B-1E59-04D8-A3F9-DFC83DEC14EA}"/>
              </a:ext>
            </a:extLst>
          </p:cNvPr>
          <p:cNvSpPr/>
          <p:nvPr/>
        </p:nvSpPr>
        <p:spPr>
          <a:xfrm>
            <a:off x="5468005" y="2201586"/>
            <a:ext cx="426982" cy="168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FE2C2C-7F4D-836C-4A03-33E9256E1941}"/>
              </a:ext>
            </a:extLst>
          </p:cNvPr>
          <p:cNvCxnSpPr/>
          <p:nvPr/>
        </p:nvCxnSpPr>
        <p:spPr>
          <a:xfrm>
            <a:off x="3194909" y="3733799"/>
            <a:ext cx="3344562" cy="1374"/>
          </a:xfrm>
          <a:prstGeom prst="straightConnector1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97F45C-F02B-282A-5EFB-E816FEC63A0F}"/>
              </a:ext>
            </a:extLst>
          </p:cNvPr>
          <p:cNvCxnSpPr>
            <a:cxnSpLocks/>
          </p:cNvCxnSpPr>
          <p:nvPr/>
        </p:nvCxnSpPr>
        <p:spPr>
          <a:xfrm>
            <a:off x="5776098" y="2106826"/>
            <a:ext cx="825157" cy="1374"/>
          </a:xfrm>
          <a:prstGeom prst="straightConnector1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E2445E-2DC8-3C53-7E7C-EF0390AB0DE2}"/>
              </a:ext>
            </a:extLst>
          </p:cNvPr>
          <p:cNvCxnSpPr>
            <a:cxnSpLocks/>
          </p:cNvCxnSpPr>
          <p:nvPr/>
        </p:nvCxnSpPr>
        <p:spPr>
          <a:xfrm flipH="1">
            <a:off x="6524035" y="2103891"/>
            <a:ext cx="17612" cy="16390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127A18A-6E44-56DB-C9C2-75E6BD2ABF6A}"/>
              </a:ext>
            </a:extLst>
          </p:cNvPr>
          <p:cNvSpPr txBox="1"/>
          <p:nvPr/>
        </p:nvSpPr>
        <p:spPr>
          <a:xfrm>
            <a:off x="6113701" y="2917106"/>
            <a:ext cx="136268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cs typeface="Calibri"/>
              </a:rPr>
              <a:t>Additional 10 s!</a:t>
            </a:r>
          </a:p>
        </p:txBody>
      </p:sp>
    </p:spTree>
    <p:extLst>
      <p:ext uri="{BB962C8B-B14F-4D97-AF65-F5344CB8AC3E}">
        <p14:creationId xmlns:p14="http://schemas.microsoft.com/office/powerpoint/2010/main" val="30307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0" grpId="0" animBg="1"/>
      <p:bldP spid="20" grpId="1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6653518" y="142372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pic>
        <p:nvPicPr>
          <p:cNvPr id="8" name="Picture 7" descr="plot">
            <a:extLst>
              <a:ext uri="{FF2B5EF4-FFF2-40B4-BE49-F238E27FC236}">
                <a16:creationId xmlns:a16="http://schemas.microsoft.com/office/drawing/2014/main" id="{E0E0E617-F4A7-50C0-32FF-306A5AE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1583118"/>
            <a:ext cx="4283946" cy="3917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C5DA67-13C3-9562-761E-89FA909DB04D}"/>
              </a:ext>
            </a:extLst>
          </p:cNvPr>
          <p:cNvSpPr txBox="1"/>
          <p:nvPr/>
        </p:nvSpPr>
        <p:spPr>
          <a:xfrm>
            <a:off x="5495445" y="2250197"/>
            <a:ext cx="51180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It seems that we spend a lot of time in OVMF...</a:t>
            </a:r>
          </a:p>
        </p:txBody>
      </p:sp>
    </p:spTree>
    <p:extLst>
      <p:ext uri="{BB962C8B-B14F-4D97-AF65-F5344CB8AC3E}">
        <p14:creationId xmlns:p14="http://schemas.microsoft.com/office/powerpoint/2010/main" val="2879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7068277" y="1443011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pic>
        <p:nvPicPr>
          <p:cNvPr id="8" name="Picture 7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E0E0E617-F4A7-50C0-32FF-306A5AE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73" y="1583118"/>
            <a:ext cx="4244338" cy="391785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AB2C3B-8ECE-CED2-06E1-8C69495BB669}"/>
              </a:ext>
            </a:extLst>
          </p:cNvPr>
          <p:cNvCxnSpPr/>
          <p:nvPr/>
        </p:nvCxnSpPr>
        <p:spPr>
          <a:xfrm flipH="1">
            <a:off x="1051728" y="2779208"/>
            <a:ext cx="23446" cy="109024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D22216-7AE8-C553-0C15-F2658E90D066}"/>
              </a:ext>
            </a:extLst>
          </p:cNvPr>
          <p:cNvCxnSpPr>
            <a:cxnSpLocks/>
          </p:cNvCxnSpPr>
          <p:nvPr/>
        </p:nvCxnSpPr>
        <p:spPr>
          <a:xfrm flipH="1">
            <a:off x="1118717" y="2770834"/>
            <a:ext cx="793819" cy="11404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E056DA9-4F9A-EFB0-8833-05F1F2C8C87C}"/>
              </a:ext>
            </a:extLst>
          </p:cNvPr>
          <p:cNvSpPr txBox="1"/>
          <p:nvPr/>
        </p:nvSpPr>
        <p:spPr>
          <a:xfrm>
            <a:off x="267537" y="3543718"/>
            <a:ext cx="24961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ea typeface="Calibri"/>
                <a:cs typeface="Calibri"/>
              </a:rPr>
              <a:t>10x in start-</a:t>
            </a:r>
            <a:r>
              <a:rPr lang="en-US" sz="1400" err="1">
                <a:solidFill>
                  <a:srgbClr val="FF0000"/>
                </a:solidFill>
                <a:ea typeface="Calibri"/>
                <a:cs typeface="Calibri"/>
              </a:rPr>
              <a:t>vm</a:t>
            </a:r>
            <a:r>
              <a:rPr lang="en-US" sz="1400">
                <a:solidFill>
                  <a:srgbClr val="FF0000"/>
                </a:solidFill>
                <a:ea typeface="Calibri"/>
                <a:cs typeface="Calibri"/>
              </a:rPr>
              <a:t> (i.e. QEMU </a:t>
            </a:r>
            <a:r>
              <a:rPr lang="en-US" sz="1400" err="1">
                <a:solidFill>
                  <a:srgbClr val="FF0000"/>
                </a:solidFill>
                <a:ea typeface="Calibri"/>
                <a:cs typeface="Calibri"/>
              </a:rPr>
              <a:t>cmd</a:t>
            </a:r>
            <a:r>
              <a:rPr lang="en-US" sz="1400">
                <a:solidFill>
                  <a:srgbClr val="FF0000"/>
                </a:solidFill>
                <a:ea typeface="Calibri"/>
                <a:cs typeface="Calibri"/>
              </a:rPr>
              <a:t>)</a:t>
            </a:r>
            <a:endParaRPr lang="en-US" sz="1400">
              <a:ea typeface="Calibri"/>
              <a:cs typeface="Calibri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4A7E64-5803-DBB9-673D-A493E25ECC76}"/>
              </a:ext>
            </a:extLst>
          </p:cNvPr>
          <p:cNvCxnSpPr>
            <a:cxnSpLocks/>
          </p:cNvCxnSpPr>
          <p:nvPr/>
        </p:nvCxnSpPr>
        <p:spPr>
          <a:xfrm flipH="1">
            <a:off x="1198266" y="2783394"/>
            <a:ext cx="3280785" cy="115304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1FA8949-A591-9D1E-EAA7-CB5DF1F8EF94}"/>
              </a:ext>
            </a:extLst>
          </p:cNvPr>
          <p:cNvSpPr txBox="1"/>
          <p:nvPr/>
        </p:nvSpPr>
        <p:spPr>
          <a:xfrm>
            <a:off x="3216728" y="3239755"/>
            <a:ext cx="193933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ea typeface="Calibri"/>
                <a:cs typeface="Calibri"/>
              </a:rPr>
              <a:t>50-100x in virtual FW!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6D1F8-B2C5-F8FD-2639-DDCF27B43DD2}"/>
              </a:ext>
            </a:extLst>
          </p:cNvPr>
          <p:cNvSpPr txBox="1"/>
          <p:nvPr/>
        </p:nvSpPr>
        <p:spPr>
          <a:xfrm>
            <a:off x="5625470" y="2450919"/>
            <a:ext cx="50217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cs typeface="Calibri"/>
              </a:rPr>
              <a:t>start-</a:t>
            </a:r>
            <a:r>
              <a:rPr lang="en-US" b="1" err="1">
                <a:cs typeface="Calibri"/>
              </a:rPr>
              <a:t>vm</a:t>
            </a:r>
            <a:r>
              <a:rPr lang="en-US" b="1" dirty="0">
                <a:cs typeface="Calibri"/>
              </a:rPr>
              <a:t>: </a:t>
            </a:r>
            <a:r>
              <a:rPr lang="en-US" dirty="0">
                <a:cs typeface="Calibri"/>
              </a:rPr>
              <a:t>Provisioning guest memory (pages introduces 1-2 extra seconds (for 2GB of memory)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8C95B-1CA2-004C-4786-68DB3E7C97FE}"/>
              </a:ext>
            </a:extLst>
          </p:cNvPr>
          <p:cNvSpPr txBox="1"/>
          <p:nvPr/>
        </p:nvSpPr>
        <p:spPr>
          <a:xfrm>
            <a:off x="5627145" y="3426478"/>
            <a:ext cx="43079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cs typeface="Calibri"/>
              </a:rPr>
              <a:t>virtual-</a:t>
            </a:r>
            <a:r>
              <a:rPr lang="en-US" b="1" err="1">
                <a:cs typeface="Calibri"/>
              </a:rPr>
              <a:t>fw</a:t>
            </a:r>
            <a:r>
              <a:rPr lang="en-US" b="1">
                <a:cs typeface="Calibri"/>
              </a:rPr>
              <a:t>: </a:t>
            </a:r>
            <a:r>
              <a:rPr lang="en-US">
                <a:cs typeface="Calibri"/>
              </a:rPr>
              <a:t>OVMF DXE driver initialization </a:t>
            </a:r>
            <a:r>
              <a:rPr lang="en-US" dirty="0">
                <a:cs typeface="Calibri"/>
              </a:rPr>
              <a:t>introduces 3-4 extra seconds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46BB-7157-79E4-3E0A-91164A5E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 (</a:t>
            </a:r>
            <a:r>
              <a:rPr lang="en-US" err="1">
                <a:latin typeface="Helvetica Neue"/>
              </a:rPr>
              <a:t>ctd</a:t>
            </a:r>
            <a:r>
              <a:rPr lang="en-US">
                <a:latin typeface="Helvetica Neue"/>
              </a:rPr>
              <a:t>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64604-998A-3D4F-F5CC-4F707EB2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26A21-D386-83AA-F6EF-DFD9FA23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23</a:t>
            </a:fld>
            <a:endParaRPr lang="en-GB"/>
          </a:p>
        </p:txBody>
      </p:sp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7BAA761-03CF-BC52-97D4-86D8CFCC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08" y="1457864"/>
            <a:ext cx="5355626" cy="4337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43E239-6B16-BD69-C801-7ACDEC8AF4E7}"/>
              </a:ext>
            </a:extLst>
          </p:cNvPr>
          <p:cNvSpPr txBox="1"/>
          <p:nvPr/>
        </p:nvSpPr>
        <p:spPr>
          <a:xfrm>
            <a:off x="6425228" y="2043592"/>
            <a:ext cx="40563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A: During the start-</a:t>
            </a:r>
            <a:r>
              <a:rPr lang="en-US" b="1" dirty="0" err="1">
                <a:cs typeface="Calibri"/>
              </a:rPr>
              <a:t>vm</a:t>
            </a:r>
            <a:r>
              <a:rPr lang="en-US" b="1" dirty="0">
                <a:cs typeface="Calibri"/>
              </a:rPr>
              <a:t> phase, QEMU provisions all the memory pages assigned to the guest</a:t>
            </a:r>
            <a:endParaRPr lang="en-US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376E0-6823-FD66-2519-12C373D3C05F}"/>
              </a:ext>
            </a:extLst>
          </p:cNvPr>
          <p:cNvSpPr txBox="1"/>
          <p:nvPr/>
        </p:nvSpPr>
        <p:spPr>
          <a:xfrm>
            <a:off x="7298647" y="143307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</p:spTree>
    <p:extLst>
      <p:ext uri="{BB962C8B-B14F-4D97-AF65-F5344CB8AC3E}">
        <p14:creationId xmlns:p14="http://schemas.microsoft.com/office/powerpoint/2010/main" val="379051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46BB-7157-79E4-3E0A-91164A5E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 (</a:t>
            </a:r>
            <a:r>
              <a:rPr lang="en-US" err="1">
                <a:latin typeface="Helvetica Neue"/>
              </a:rPr>
              <a:t>ctd</a:t>
            </a:r>
            <a:r>
              <a:rPr lang="en-US">
                <a:latin typeface="Helvetica Neue"/>
              </a:rPr>
              <a:t>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64604-998A-3D4F-F5CC-4F707EB2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26A21-D386-83AA-F6EF-DFD9FA23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24</a:t>
            </a:fld>
            <a:endParaRPr lang="en-GB"/>
          </a:p>
        </p:txBody>
      </p:sp>
      <p:pic>
        <p:nvPicPr>
          <p:cNvPr id="10" name="Picture 9" descr="A graph of different memory sizes&#10;&#10;Description automatically generated">
            <a:extLst>
              <a:ext uri="{FF2B5EF4-FFF2-40B4-BE49-F238E27FC236}">
                <a16:creationId xmlns:a16="http://schemas.microsoft.com/office/drawing/2014/main" id="{47BAA761-03CF-BC52-97D4-86D8CFCC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61" y="1457864"/>
            <a:ext cx="4699119" cy="4337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451639-4554-9EFC-3E98-46565F24CF81}"/>
              </a:ext>
            </a:extLst>
          </p:cNvPr>
          <p:cNvSpPr txBox="1"/>
          <p:nvPr/>
        </p:nvSpPr>
        <p:spPr>
          <a:xfrm>
            <a:off x="6425228" y="2043592"/>
            <a:ext cx="40563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During the start-</a:t>
            </a:r>
            <a:r>
              <a:rPr lang="en-US" b="1" err="1">
                <a:cs typeface="Calibri"/>
              </a:rPr>
              <a:t>vm</a:t>
            </a:r>
            <a:r>
              <a:rPr lang="en-US" b="1">
                <a:cs typeface="Calibri"/>
              </a:rPr>
              <a:t> phase, the PSP provisions all the memory pages assigned to the guest</a:t>
            </a:r>
            <a:endParaRPr lang="en-US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ED3AB-2F6E-EEE4-E69E-9F66D7A050DE}"/>
              </a:ext>
            </a:extLst>
          </p:cNvPr>
          <p:cNvSpPr txBox="1"/>
          <p:nvPr/>
        </p:nvSpPr>
        <p:spPr>
          <a:xfrm>
            <a:off x="7298647" y="143307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597063-E5B2-907A-EBA6-DCB4FE2FCB9E}"/>
              </a:ext>
            </a:extLst>
          </p:cNvPr>
          <p:cNvSpPr txBox="1"/>
          <p:nvPr/>
        </p:nvSpPr>
        <p:spPr>
          <a:xfrm>
            <a:off x="6133156" y="3492574"/>
            <a:ext cx="565231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cs typeface="Calibri"/>
              </a:rPr>
              <a:t>Suggested Solution:</a:t>
            </a:r>
            <a:endParaRPr lang="en-US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Can we assign memory pages lazily, off the hot-path?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D68983-4A4B-BFB6-4322-94E4C95DC237}"/>
              </a:ext>
            </a:extLst>
          </p:cNvPr>
          <p:cNvSpPr txBox="1"/>
          <p:nvPr/>
        </p:nvSpPr>
        <p:spPr>
          <a:xfrm>
            <a:off x="7050477" y="4619939"/>
            <a:ext cx="386296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Calibri"/>
              </a:rPr>
              <a:t>Serverless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Task 1: Optimize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cVM</a:t>
            </a:r>
            <a:r>
              <a:rPr lang="en-US" b="1">
                <a:solidFill>
                  <a:srgbClr val="FF0000"/>
                </a:solidFill>
                <a:cs typeface="Calibri"/>
              </a:rPr>
              <a:t> provisioning</a:t>
            </a:r>
          </a:p>
        </p:txBody>
      </p:sp>
    </p:spTree>
    <p:extLst>
      <p:ext uri="{BB962C8B-B14F-4D97-AF65-F5344CB8AC3E}">
        <p14:creationId xmlns:p14="http://schemas.microsoft.com/office/powerpoint/2010/main" val="2749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6653518" y="142372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pic>
        <p:nvPicPr>
          <p:cNvPr id="8" name="Picture 7" descr="plot">
            <a:extLst>
              <a:ext uri="{FF2B5EF4-FFF2-40B4-BE49-F238E27FC236}">
                <a16:creationId xmlns:a16="http://schemas.microsoft.com/office/drawing/2014/main" id="{E0E0E617-F4A7-50C0-32FF-306A5AE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1583118"/>
            <a:ext cx="4283946" cy="3917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C5DA67-13C3-9562-761E-89FA909DB04D}"/>
              </a:ext>
            </a:extLst>
          </p:cNvPr>
          <p:cNvSpPr txBox="1"/>
          <p:nvPr/>
        </p:nvSpPr>
        <p:spPr>
          <a:xfrm>
            <a:off x="5495445" y="2250197"/>
            <a:ext cx="51180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It seems that we spend a lot of time in OVMF...</a:t>
            </a:r>
          </a:p>
        </p:txBody>
      </p:sp>
    </p:spTree>
    <p:extLst>
      <p:ext uri="{BB962C8B-B14F-4D97-AF65-F5344CB8AC3E}">
        <p14:creationId xmlns:p14="http://schemas.microsoft.com/office/powerpoint/2010/main" val="4192683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E0E0E617-F4A7-50C0-32FF-306A5AE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73" y="1583118"/>
            <a:ext cx="4244338" cy="3917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6653518" y="142372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5DA67-13C3-9562-761E-89FA909DB04D}"/>
              </a:ext>
            </a:extLst>
          </p:cNvPr>
          <p:cNvSpPr txBox="1"/>
          <p:nvPr/>
        </p:nvSpPr>
        <p:spPr>
          <a:xfrm>
            <a:off x="5495445" y="2250197"/>
            <a:ext cx="4381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We spend 3-4 more seconds in OVMF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5D2B1-B499-BF40-0338-4469380D7B71}"/>
              </a:ext>
            </a:extLst>
          </p:cNvPr>
          <p:cNvSpPr txBox="1"/>
          <p:nvPr/>
        </p:nvSpPr>
        <p:spPr>
          <a:xfrm>
            <a:off x="5495445" y="2250197"/>
            <a:ext cx="51180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It seems that we spend a lot of time in OVMF...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5C91B-9385-CF3F-F9A6-36D19B4D0254}"/>
              </a:ext>
            </a:extLst>
          </p:cNvPr>
          <p:cNvSpPr txBox="1"/>
          <p:nvPr/>
        </p:nvSpPr>
        <p:spPr>
          <a:xfrm>
            <a:off x="5495444" y="2744240"/>
            <a:ext cx="5934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A: Compared to a non-SEV VM (w/ OVMF) we spend: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D22216-7AE8-C553-0C15-F2658E90D066}"/>
              </a:ext>
            </a:extLst>
          </p:cNvPr>
          <p:cNvCxnSpPr>
            <a:cxnSpLocks/>
          </p:cNvCxnSpPr>
          <p:nvPr/>
        </p:nvCxnSpPr>
        <p:spPr>
          <a:xfrm flipH="1">
            <a:off x="1118717" y="2770834"/>
            <a:ext cx="793819" cy="11404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4A7E64-5803-DBB9-673D-A493E25ECC76}"/>
              </a:ext>
            </a:extLst>
          </p:cNvPr>
          <p:cNvCxnSpPr>
            <a:cxnSpLocks/>
          </p:cNvCxnSpPr>
          <p:nvPr/>
        </p:nvCxnSpPr>
        <p:spPr>
          <a:xfrm flipH="1">
            <a:off x="1798520" y="2779800"/>
            <a:ext cx="2680531" cy="113507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1FA8949-A591-9D1E-EAA7-CB5DF1F8EF94}"/>
              </a:ext>
            </a:extLst>
          </p:cNvPr>
          <p:cNvSpPr txBox="1"/>
          <p:nvPr/>
        </p:nvSpPr>
        <p:spPr>
          <a:xfrm>
            <a:off x="3216728" y="3239755"/>
            <a:ext cx="193933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ea typeface="Calibri"/>
                <a:cs typeface="Calibri"/>
              </a:rPr>
              <a:t>4-5x in virtual FW!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0FFFD-1C83-A383-4E5B-36B0891FF480}"/>
              </a:ext>
            </a:extLst>
          </p:cNvPr>
          <p:cNvSpPr txBox="1"/>
          <p:nvPr/>
        </p:nvSpPr>
        <p:spPr>
          <a:xfrm>
            <a:off x="7042891" y="3391522"/>
            <a:ext cx="438112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Q: What is the difference between SEV/non-SEV OVMF?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43183-B677-5D31-9DD0-4C6779606052}"/>
              </a:ext>
            </a:extLst>
          </p:cNvPr>
          <p:cNvSpPr txBox="1"/>
          <p:nvPr/>
        </p:nvSpPr>
        <p:spPr>
          <a:xfrm>
            <a:off x="5348905" y="4264053"/>
            <a:ext cx="5934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A: For SEV, we measure and verify kernel/</a:t>
            </a:r>
            <a:r>
              <a:rPr lang="en-US" b="1" dirty="0" err="1">
                <a:cs typeface="Calibri"/>
              </a:rPr>
              <a:t>initrd</a:t>
            </a:r>
            <a:r>
              <a:rPr lang="en-US" b="1" dirty="0">
                <a:cs typeface="Calibri"/>
              </a:rPr>
              <a:t>/</a:t>
            </a:r>
            <a:r>
              <a:rPr lang="en-US" b="1" dirty="0" err="1">
                <a:cs typeface="Calibri"/>
              </a:rPr>
              <a:t>cmdline</a:t>
            </a:r>
          </a:p>
        </p:txBody>
      </p:sp>
    </p:spTree>
    <p:extLst>
      <p:ext uri="{BB962C8B-B14F-4D97-AF65-F5344CB8AC3E}">
        <p14:creationId xmlns:p14="http://schemas.microsoft.com/office/powerpoint/2010/main" val="24264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graph with blue and orange lines&#10;&#10;Description automatically generated">
            <a:extLst>
              <a:ext uri="{FF2B5EF4-FFF2-40B4-BE49-F238E27FC236}">
                <a16:creationId xmlns:a16="http://schemas.microsoft.com/office/drawing/2014/main" id="{E0E0E617-F4A7-50C0-32FF-306A5AE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73" y="1823917"/>
            <a:ext cx="4244338" cy="3436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6653518" y="142372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5DA67-13C3-9562-761E-89FA909DB04D}"/>
              </a:ext>
            </a:extLst>
          </p:cNvPr>
          <p:cNvSpPr txBox="1"/>
          <p:nvPr/>
        </p:nvSpPr>
        <p:spPr>
          <a:xfrm>
            <a:off x="5495445" y="2250197"/>
            <a:ext cx="4381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We spend 3-4 more seconds in OVMF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5D2B1-B499-BF40-0338-4469380D7B71}"/>
              </a:ext>
            </a:extLst>
          </p:cNvPr>
          <p:cNvSpPr txBox="1"/>
          <p:nvPr/>
        </p:nvSpPr>
        <p:spPr>
          <a:xfrm>
            <a:off x="5495445" y="2250197"/>
            <a:ext cx="51180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It seems that we spend a lot of time in OVMF...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5C91B-9385-CF3F-F9A6-36D19B4D0254}"/>
              </a:ext>
            </a:extLst>
          </p:cNvPr>
          <p:cNvSpPr txBox="1"/>
          <p:nvPr/>
        </p:nvSpPr>
        <p:spPr>
          <a:xfrm>
            <a:off x="5495444" y="2744240"/>
            <a:ext cx="5934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A: Compared to a non-SEV VM (w/ OVMF) we spend: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0FFFD-1C83-A383-4E5B-36B0891FF480}"/>
              </a:ext>
            </a:extLst>
          </p:cNvPr>
          <p:cNvSpPr txBox="1"/>
          <p:nvPr/>
        </p:nvSpPr>
        <p:spPr>
          <a:xfrm>
            <a:off x="7042891" y="3391522"/>
            <a:ext cx="438112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Q: What is the difference between SEV/non-SEV OVMF?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43183-B677-5D31-9DD0-4C6779606052}"/>
              </a:ext>
            </a:extLst>
          </p:cNvPr>
          <p:cNvSpPr txBox="1"/>
          <p:nvPr/>
        </p:nvSpPr>
        <p:spPr>
          <a:xfrm>
            <a:off x="5348905" y="4264053"/>
            <a:ext cx="5934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A: For SEV, we measure and verify kernel/</a:t>
            </a:r>
            <a:r>
              <a:rPr lang="en-US" b="1" dirty="0" err="1">
                <a:cs typeface="Calibri"/>
              </a:rPr>
              <a:t>initrd</a:t>
            </a:r>
            <a:r>
              <a:rPr lang="en-US" b="1" dirty="0">
                <a:cs typeface="Calibri"/>
              </a:rPr>
              <a:t>/</a:t>
            </a:r>
            <a:r>
              <a:rPr lang="en-US" b="1" dirty="0" err="1">
                <a:cs typeface="Calibri"/>
              </a:rPr>
              <a:t>cmdline</a:t>
            </a:r>
          </a:p>
        </p:txBody>
      </p:sp>
    </p:spTree>
    <p:extLst>
      <p:ext uri="{BB962C8B-B14F-4D97-AF65-F5344CB8AC3E}">
        <p14:creationId xmlns:p14="http://schemas.microsoft.com/office/powerpoint/2010/main" val="2818758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lage of different colored bars&#10;&#10;Description automatically generated">
            <a:extLst>
              <a:ext uri="{FF2B5EF4-FFF2-40B4-BE49-F238E27FC236}">
                <a16:creationId xmlns:a16="http://schemas.microsoft.com/office/drawing/2014/main" id="{E0E0E617-F4A7-50C0-32FF-306A5AE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64" y="1823917"/>
            <a:ext cx="3816756" cy="3436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6653518" y="142372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5DA67-13C3-9562-761E-89FA909DB04D}"/>
              </a:ext>
            </a:extLst>
          </p:cNvPr>
          <p:cNvSpPr txBox="1"/>
          <p:nvPr/>
        </p:nvSpPr>
        <p:spPr>
          <a:xfrm>
            <a:off x="5495445" y="2250197"/>
            <a:ext cx="4381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We spend 3-4 more seconds in OVMF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5D2B1-B499-BF40-0338-4469380D7B71}"/>
              </a:ext>
            </a:extLst>
          </p:cNvPr>
          <p:cNvSpPr txBox="1"/>
          <p:nvPr/>
        </p:nvSpPr>
        <p:spPr>
          <a:xfrm>
            <a:off x="5495445" y="2250197"/>
            <a:ext cx="51180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It seems that we spend a lot of time in OVMF...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5C91B-9385-CF3F-F9A6-36D19B4D0254}"/>
              </a:ext>
            </a:extLst>
          </p:cNvPr>
          <p:cNvSpPr txBox="1"/>
          <p:nvPr/>
        </p:nvSpPr>
        <p:spPr>
          <a:xfrm>
            <a:off x="5495444" y="2744240"/>
            <a:ext cx="5934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A: Compared to a non-SEV VM (w/ OVMF) we spend: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679AA4-C809-D0CA-11B6-77EFEFB1556C}"/>
              </a:ext>
            </a:extLst>
          </p:cNvPr>
          <p:cNvSpPr/>
          <p:nvPr/>
        </p:nvSpPr>
        <p:spPr>
          <a:xfrm>
            <a:off x="3843494" y="1934308"/>
            <a:ext cx="590340" cy="2989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4D33B5-F976-5C3F-DB13-4EC31E641AAA}"/>
              </a:ext>
            </a:extLst>
          </p:cNvPr>
          <p:cNvSpPr txBox="1"/>
          <p:nvPr/>
        </p:nvSpPr>
        <p:spPr>
          <a:xfrm>
            <a:off x="3001526" y="5101213"/>
            <a:ext cx="193933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ea typeface="Calibri"/>
                <a:cs typeface="Calibri"/>
              </a:rPr>
              <a:t>20x initializing drivers!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DF1B6-74E8-30BC-CF05-AB8A8B523250}"/>
              </a:ext>
            </a:extLst>
          </p:cNvPr>
          <p:cNvSpPr txBox="1"/>
          <p:nvPr/>
        </p:nvSpPr>
        <p:spPr>
          <a:xfrm>
            <a:off x="4540629" y="3427559"/>
            <a:ext cx="255030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cs typeface="Calibri"/>
              </a:rPr>
              <a:t>Blob measurement/verification happens here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19FDC9-4BC0-8CC5-021D-3A282B420811}"/>
              </a:ext>
            </a:extLst>
          </p:cNvPr>
          <p:cNvSpPr txBox="1"/>
          <p:nvPr/>
        </p:nvSpPr>
        <p:spPr>
          <a:xfrm>
            <a:off x="6249949" y="3746636"/>
            <a:ext cx="386296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Calibri"/>
              </a:rPr>
              <a:t>This </a:t>
            </a:r>
            <a:r>
              <a:rPr lang="en-US" b="1" dirty="0" err="1">
                <a:solidFill>
                  <a:srgbClr val="FF0000"/>
                </a:solidFill>
                <a:cs typeface="Calibri"/>
              </a:rPr>
              <a:t>behaviour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is </a:t>
            </a:r>
            <a:r>
              <a:rPr lang="en-US" b="1" u="sng" dirty="0">
                <a:solidFill>
                  <a:srgbClr val="FF0000"/>
                </a:solidFill>
                <a:cs typeface="Calibri"/>
              </a:rPr>
              <a:t>unexpected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cs typeface="Calibri"/>
              </a:rPr>
              <a:t>(we are in contact w/ AMD about it)</a:t>
            </a:r>
            <a:endParaRPr lang="en-US" b="1" u="sng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1D46B3-C7B4-50A6-D840-BD7FD0340006}"/>
              </a:ext>
            </a:extLst>
          </p:cNvPr>
          <p:cNvCxnSpPr/>
          <p:nvPr/>
        </p:nvCxnSpPr>
        <p:spPr>
          <a:xfrm flipH="1">
            <a:off x="4418228" y="3967204"/>
            <a:ext cx="609600" cy="440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4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1B26-993F-5D29-BF2A-0411255E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Cold/Warm Starts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8E52C-E2F3-6218-C189-071612BA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Helvetica Neue"/>
              </a:rPr>
              <a:t>Carlos Segarra</a:t>
            </a:r>
            <a:r>
              <a:rPr lang="en-GB" noProof="0" dirty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BEBD2-7307-869E-A1BB-545CC067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29</a:t>
            </a:fld>
            <a:endParaRPr lang="en-GB"/>
          </a:p>
        </p:txBody>
      </p:sp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C596140-0214-DB25-1E27-0485CA101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37" y="1575602"/>
            <a:ext cx="4459486" cy="4242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72C82-B7EB-AA74-C3FF-6AEA6AFD17F8}"/>
              </a:ext>
            </a:extLst>
          </p:cNvPr>
          <p:cNvSpPr txBox="1"/>
          <p:nvPr/>
        </p:nvSpPr>
        <p:spPr>
          <a:xfrm>
            <a:off x="6864279" y="1714499"/>
            <a:ext cx="491323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Observations:</a:t>
            </a:r>
          </a:p>
          <a:p>
            <a:pPr marL="342900" indent="-342900">
              <a:buAutoNum type="arabicPeriod"/>
            </a:pPr>
            <a:r>
              <a:rPr lang="en-US" b="1" dirty="0">
                <a:cs typeface="Calibri"/>
              </a:rPr>
              <a:t>Why is VM start-up 4x slower with SEV?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Why is image pulling 2-3x slower w.r.t docker?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Why are there no warm starts?</a:t>
            </a: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2A3DCB-602B-6223-D4B8-D2400D8ED62D}"/>
              </a:ext>
            </a:extLst>
          </p:cNvPr>
          <p:cNvSpPr txBox="1"/>
          <p:nvPr/>
        </p:nvSpPr>
        <p:spPr>
          <a:xfrm>
            <a:off x="6754002" y="3106818"/>
            <a:ext cx="502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Problem: </a:t>
            </a:r>
            <a:r>
              <a:rPr lang="en-US" dirty="0">
                <a:cs typeface="Calibri"/>
              </a:rPr>
              <a:t>Provisioning guest memory pages introduces 1-2 extra seconds (for 2GB of memory)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6D31390-8B19-CD9F-2166-36042C1EA58E}"/>
              </a:ext>
            </a:extLst>
          </p:cNvPr>
          <p:cNvCxnSpPr/>
          <p:nvPr/>
        </p:nvCxnSpPr>
        <p:spPr>
          <a:xfrm>
            <a:off x="3224262" y="4467913"/>
            <a:ext cx="2982" cy="2347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267C5D-978D-9A90-2995-75ECB584428C}"/>
              </a:ext>
            </a:extLst>
          </p:cNvPr>
          <p:cNvCxnSpPr>
            <a:cxnSpLocks/>
          </p:cNvCxnSpPr>
          <p:nvPr/>
        </p:nvCxnSpPr>
        <p:spPr>
          <a:xfrm>
            <a:off x="3734013" y="4467913"/>
            <a:ext cx="2982" cy="2347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62172F-6609-A1E6-69DA-2A1DA8776A7D}"/>
              </a:ext>
            </a:extLst>
          </p:cNvPr>
          <p:cNvCxnSpPr>
            <a:cxnSpLocks/>
          </p:cNvCxnSpPr>
          <p:nvPr/>
        </p:nvCxnSpPr>
        <p:spPr>
          <a:xfrm>
            <a:off x="4227999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19EA5E-4FB5-29C9-B863-F95FAFC010CC}"/>
              </a:ext>
            </a:extLst>
          </p:cNvPr>
          <p:cNvCxnSpPr>
            <a:cxnSpLocks/>
          </p:cNvCxnSpPr>
          <p:nvPr/>
        </p:nvCxnSpPr>
        <p:spPr>
          <a:xfrm>
            <a:off x="4743006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357B41-EEB1-BB47-FC48-E43326D12348}"/>
              </a:ext>
            </a:extLst>
          </p:cNvPr>
          <p:cNvCxnSpPr>
            <a:cxnSpLocks/>
          </p:cNvCxnSpPr>
          <p:nvPr/>
        </p:nvCxnSpPr>
        <p:spPr>
          <a:xfrm>
            <a:off x="5263268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DC39BE-7337-4107-0B0F-C61489FFFBEC}"/>
              </a:ext>
            </a:extLst>
          </p:cNvPr>
          <p:cNvCxnSpPr>
            <a:cxnSpLocks/>
          </p:cNvCxnSpPr>
          <p:nvPr/>
        </p:nvCxnSpPr>
        <p:spPr>
          <a:xfrm>
            <a:off x="5778275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E8BD91-B21C-A4DC-774C-F2C181170D12}"/>
              </a:ext>
            </a:extLst>
          </p:cNvPr>
          <p:cNvSpPr txBox="1"/>
          <p:nvPr/>
        </p:nvSpPr>
        <p:spPr>
          <a:xfrm>
            <a:off x="6755677" y="3970976"/>
            <a:ext cx="50217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Solution: </a:t>
            </a:r>
            <a:r>
              <a:rPr lang="en-US" dirty="0">
                <a:cs typeface="Calibri"/>
              </a:rPr>
              <a:t>Hot-Plug guest memory pages (or provision off the hot path)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C841E-A9CC-0121-652B-6DDB6CF430DF}"/>
              </a:ext>
            </a:extLst>
          </p:cNvPr>
          <p:cNvSpPr txBox="1"/>
          <p:nvPr/>
        </p:nvSpPr>
        <p:spPr>
          <a:xfrm>
            <a:off x="6755677" y="4825086"/>
            <a:ext cx="502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Problem: </a:t>
            </a:r>
            <a:r>
              <a:rPr lang="en-US" dirty="0">
                <a:cs typeface="Calibri"/>
              </a:rPr>
              <a:t>OVMF DXE driver initialization introduces 3-4 extra seconds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51E29-7FDE-3D0A-A9BB-10E67098741C}"/>
              </a:ext>
            </a:extLst>
          </p:cNvPr>
          <p:cNvSpPr txBox="1"/>
          <p:nvPr/>
        </p:nvSpPr>
        <p:spPr>
          <a:xfrm>
            <a:off x="6753165" y="5705991"/>
            <a:ext cx="50217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Solution: </a:t>
            </a:r>
            <a:r>
              <a:rPr lang="en-US" dirty="0">
                <a:cs typeface="Calibri"/>
              </a:rPr>
              <a:t>Not clear!</a:t>
            </a:r>
            <a:r>
              <a:rPr lang="en-US" b="1" dirty="0">
                <a:cs typeface="Calibri"/>
              </a:rPr>
              <a:t> </a:t>
            </a:r>
            <a:r>
              <a:rPr lang="en-US" dirty="0">
                <a:cs typeface="Calibri"/>
              </a:rPr>
              <a:t>Talk to AMD folks!</a:t>
            </a:r>
          </a:p>
        </p:txBody>
      </p:sp>
    </p:spTree>
    <p:extLst>
      <p:ext uri="{BB962C8B-B14F-4D97-AF65-F5344CB8AC3E}">
        <p14:creationId xmlns:p14="http://schemas.microsoft.com/office/powerpoint/2010/main" val="343302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2FB7-02AE-A9DF-4C6B-EAC5A138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Serverless Functions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112F2-E17E-42AB-8DE9-54DB7B1B4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EB946-D856-A080-563E-92C7A10E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</a:t>
            </a:fld>
            <a:endParaRPr lang="en-GB"/>
          </a:p>
        </p:txBody>
      </p:sp>
      <p:pic>
        <p:nvPicPr>
          <p:cNvPr id="31" name="Picture 2" descr="Rust for JavaScript Devs 1: Hello World | by Brian Heise | Medium">
            <a:extLst>
              <a:ext uri="{FF2B5EF4-FFF2-40B4-BE49-F238E27FC236}">
                <a16:creationId xmlns:a16="http://schemas.microsoft.com/office/drawing/2014/main" id="{70851A01-01E8-801B-D5E0-22ED689C2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76" y="5363978"/>
            <a:ext cx="1925057" cy="9699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Python in Visual Studio Code">
            <a:extLst>
              <a:ext uri="{FF2B5EF4-FFF2-40B4-BE49-F238E27FC236}">
                <a16:creationId xmlns:a16="http://schemas.microsoft.com/office/drawing/2014/main" id="{292DE641-09C9-C457-D03A-AF62E5FF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72" y="4602255"/>
            <a:ext cx="2805112" cy="103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An Introduction to Go with “Hello World”(Go) – GeekTechStuff">
            <a:extLst>
              <a:ext uri="{FF2B5EF4-FFF2-40B4-BE49-F238E27FC236}">
                <a16:creationId xmlns:a16="http://schemas.microsoft.com/office/drawing/2014/main" id="{8310047A-E85D-C8BA-E2E5-4D7B4A7B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71594"/>
            <a:ext cx="2288211" cy="11668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9DB684B-A9D4-1858-5C43-CA06D04829EF}"/>
              </a:ext>
            </a:extLst>
          </p:cNvPr>
          <p:cNvSpPr/>
          <p:nvPr/>
        </p:nvSpPr>
        <p:spPr>
          <a:xfrm>
            <a:off x="5103340" y="2059874"/>
            <a:ext cx="1985320" cy="10373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Frontend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478EAE-1F40-CC6F-928B-697F30386CE5}"/>
              </a:ext>
            </a:extLst>
          </p:cNvPr>
          <p:cNvSpPr txBox="1"/>
          <p:nvPr/>
        </p:nvSpPr>
        <p:spPr>
          <a:xfrm>
            <a:off x="3962400" y="596460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(Functions)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E7836B6-5087-7625-727D-22801CC7550B}"/>
              </a:ext>
            </a:extLst>
          </p:cNvPr>
          <p:cNvCxnSpPr>
            <a:cxnSpLocks/>
          </p:cNvCxnSpPr>
          <p:nvPr/>
        </p:nvCxnSpPr>
        <p:spPr>
          <a:xfrm flipV="1">
            <a:off x="3254188" y="2873188"/>
            <a:ext cx="1522740" cy="5558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3C134FD-9A3C-05DF-DE75-F4553830F5B4}"/>
              </a:ext>
            </a:extLst>
          </p:cNvPr>
          <p:cNvCxnSpPr>
            <a:cxnSpLocks/>
          </p:cNvCxnSpPr>
          <p:nvPr/>
        </p:nvCxnSpPr>
        <p:spPr>
          <a:xfrm flipV="1">
            <a:off x="3374372" y="3195730"/>
            <a:ext cx="1480016" cy="1223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E4A64D8-E369-0882-E7E8-978174ECD3E6}"/>
              </a:ext>
            </a:extLst>
          </p:cNvPr>
          <p:cNvCxnSpPr>
            <a:cxnSpLocks/>
          </p:cNvCxnSpPr>
          <p:nvPr/>
        </p:nvCxnSpPr>
        <p:spPr>
          <a:xfrm flipV="1">
            <a:off x="4688541" y="3237799"/>
            <a:ext cx="775447" cy="11056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BB57530-6348-D455-2330-8CDB971DE761}"/>
              </a:ext>
            </a:extLst>
          </p:cNvPr>
          <p:cNvSpPr txBox="1"/>
          <p:nvPr/>
        </p:nvSpPr>
        <p:spPr>
          <a:xfrm>
            <a:off x="3626223" y="3566876"/>
            <a:ext cx="15227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Register</a:t>
            </a:r>
          </a:p>
        </p:txBody>
      </p:sp>
      <p:pic>
        <p:nvPicPr>
          <p:cNvPr id="49" name="Picture 8" descr="Explain Amazon S3?. Amazon Simple Storage Service (Amazon… | by Nanduri  Balajee | Medium">
            <a:extLst>
              <a:ext uri="{FF2B5EF4-FFF2-40B4-BE49-F238E27FC236}">
                <a16:creationId xmlns:a16="http://schemas.microsoft.com/office/drawing/2014/main" id="{512DB6D8-3076-D395-37F0-FBD30D94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2" y="1839257"/>
            <a:ext cx="2234051" cy="769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Amazon SQS native integration and IAM policy management • Particular  Software">
            <a:extLst>
              <a:ext uri="{FF2B5EF4-FFF2-40B4-BE49-F238E27FC236}">
                <a16:creationId xmlns:a16="http://schemas.microsoft.com/office/drawing/2014/main" id="{8543FC36-4CAA-8729-8C7C-D0E0E138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6243"/>
            <a:ext cx="1600342" cy="930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27466A4-654A-424B-7EE0-1AD1D295DDAF}"/>
              </a:ext>
            </a:extLst>
          </p:cNvPr>
          <p:cNvCxnSpPr/>
          <p:nvPr/>
        </p:nvCxnSpPr>
        <p:spPr>
          <a:xfrm>
            <a:off x="3170830" y="2160896"/>
            <a:ext cx="1517711" cy="313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EFB044F-570E-2B93-DD7E-256866588439}"/>
              </a:ext>
            </a:extLst>
          </p:cNvPr>
          <p:cNvCxnSpPr>
            <a:cxnSpLocks/>
          </p:cNvCxnSpPr>
          <p:nvPr/>
        </p:nvCxnSpPr>
        <p:spPr>
          <a:xfrm flipV="1">
            <a:off x="2593075" y="2620995"/>
            <a:ext cx="2051713" cy="5300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F4DED33-055B-5292-99E4-6F654BC3E4F0}"/>
              </a:ext>
            </a:extLst>
          </p:cNvPr>
          <p:cNvSpPr txBox="1"/>
          <p:nvPr/>
        </p:nvSpPr>
        <p:spPr>
          <a:xfrm>
            <a:off x="3301835" y="1942881"/>
            <a:ext cx="15227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Events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E9B0D4-7255-D3B6-12A6-6B3360F13C5D}"/>
              </a:ext>
            </a:extLst>
          </p:cNvPr>
          <p:cNvSpPr/>
          <p:nvPr/>
        </p:nvSpPr>
        <p:spPr>
          <a:xfrm>
            <a:off x="8585794" y="1554398"/>
            <a:ext cx="1718265" cy="641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Worker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60F0691-ACFC-26D9-ECCA-D8E649111188}"/>
              </a:ext>
            </a:extLst>
          </p:cNvPr>
          <p:cNvCxnSpPr>
            <a:cxnSpLocks/>
          </p:cNvCxnSpPr>
          <p:nvPr/>
        </p:nvCxnSpPr>
        <p:spPr>
          <a:xfrm flipV="1">
            <a:off x="7228764" y="1942881"/>
            <a:ext cx="1182806" cy="5637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2106181F-7506-8428-C23A-7C3EDAF14EB9}"/>
              </a:ext>
            </a:extLst>
          </p:cNvPr>
          <p:cNvSpPr/>
          <p:nvPr/>
        </p:nvSpPr>
        <p:spPr>
          <a:xfrm>
            <a:off x="8729658" y="2746291"/>
            <a:ext cx="1718265" cy="641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Worker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63DF4CF-DE0B-8EE2-616A-98CE44C318F4}"/>
              </a:ext>
            </a:extLst>
          </p:cNvPr>
          <p:cNvCxnSpPr>
            <a:cxnSpLocks/>
          </p:cNvCxnSpPr>
          <p:nvPr/>
        </p:nvCxnSpPr>
        <p:spPr>
          <a:xfrm>
            <a:off x="7292454" y="2834185"/>
            <a:ext cx="1293340" cy="2630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D1BFC9C-E320-4887-8EFF-0349946AF24E}"/>
              </a:ext>
            </a:extLst>
          </p:cNvPr>
          <p:cNvSpPr/>
          <p:nvPr/>
        </p:nvSpPr>
        <p:spPr>
          <a:xfrm>
            <a:off x="8791073" y="3734404"/>
            <a:ext cx="1718265" cy="641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0241F53-BEBA-4288-EC56-63A9C9103155}"/>
              </a:ext>
            </a:extLst>
          </p:cNvPr>
          <p:cNvCxnSpPr>
            <a:cxnSpLocks/>
          </p:cNvCxnSpPr>
          <p:nvPr/>
        </p:nvCxnSpPr>
        <p:spPr>
          <a:xfrm>
            <a:off x="7292454" y="3298209"/>
            <a:ext cx="1354755" cy="787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BBE69018-5941-7DF6-8F38-8B629D487211}"/>
              </a:ext>
            </a:extLst>
          </p:cNvPr>
          <p:cNvSpPr/>
          <p:nvPr/>
        </p:nvSpPr>
        <p:spPr>
          <a:xfrm>
            <a:off x="7674592" y="1411625"/>
            <a:ext cx="145889" cy="466162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14" descr="Stopwatch Vector Art, Icons, and Graphics for Free Download">
            <a:extLst>
              <a:ext uri="{FF2B5EF4-FFF2-40B4-BE49-F238E27FC236}">
                <a16:creationId xmlns:a16="http://schemas.microsoft.com/office/drawing/2014/main" id="{365A4A42-FE5D-20AA-83AB-1C95A2BAD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67" y="4996796"/>
            <a:ext cx="967811" cy="96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39" grpId="1"/>
      <p:bldP spid="47" grpId="0" animBg="1"/>
      <p:bldP spid="47" grpId="1" animBg="1"/>
      <p:bldP spid="57" grpId="0" animBg="1"/>
      <p:bldP spid="59" grpId="0" animBg="1"/>
      <p:bldP spid="63" grpId="0" animBg="1"/>
      <p:bldP spid="67" grpId="0" animBg="1"/>
      <p:bldP spid="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6653518" y="1423720"/>
            <a:ext cx="48793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Q2: Why is image-pulling 2x slower w.r.t Docker?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5DA67-13C3-9562-761E-89FA909DB04D}"/>
              </a:ext>
            </a:extLst>
          </p:cNvPr>
          <p:cNvSpPr txBox="1"/>
          <p:nvPr/>
        </p:nvSpPr>
        <p:spPr>
          <a:xfrm>
            <a:off x="5495445" y="2250197"/>
            <a:ext cx="45402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</a:t>
            </a:r>
            <a:r>
              <a:rPr lang="en-US" b="1" err="1">
                <a:cs typeface="Calibri"/>
              </a:rPr>
              <a:t>containerd's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PullImage</a:t>
            </a:r>
            <a:r>
              <a:rPr lang="en-US" b="1">
                <a:cs typeface="Calibri"/>
              </a:rPr>
              <a:t> becomes blocking!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663964-A1A3-9740-7300-C054EFD0833E}"/>
              </a:ext>
            </a:extLst>
          </p:cNvPr>
          <p:cNvSpPr txBox="1"/>
          <p:nvPr/>
        </p:nvSpPr>
        <p:spPr>
          <a:xfrm>
            <a:off x="5497120" y="2842212"/>
            <a:ext cx="49630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A(</a:t>
            </a:r>
            <a:r>
              <a:rPr lang="en-US" b="1" err="1">
                <a:cs typeface="Calibri"/>
              </a:rPr>
              <a:t>ctd</a:t>
            </a:r>
            <a:r>
              <a:rPr lang="en-US" b="1">
                <a:cs typeface="Calibri"/>
              </a:rPr>
              <a:t>): Decrypting image layers is the bottleneck!</a:t>
            </a:r>
          </a:p>
        </p:txBody>
      </p:sp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AE1344D4-B14D-615C-8E91-2D8FA34B6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00" y="1738829"/>
            <a:ext cx="4564462" cy="34726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156491-F8F7-64A6-9B65-DEA11AB867CF}"/>
              </a:ext>
            </a:extLst>
          </p:cNvPr>
          <p:cNvCxnSpPr/>
          <p:nvPr/>
        </p:nvCxnSpPr>
        <p:spPr>
          <a:xfrm flipV="1">
            <a:off x="576943" y="5041761"/>
            <a:ext cx="2153696" cy="25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42FFC0-B153-73F2-9248-016ACD31C26A}"/>
              </a:ext>
            </a:extLst>
          </p:cNvPr>
          <p:cNvCxnSpPr>
            <a:cxnSpLocks/>
          </p:cNvCxnSpPr>
          <p:nvPr/>
        </p:nvCxnSpPr>
        <p:spPr>
          <a:xfrm flipV="1">
            <a:off x="2775019" y="5041761"/>
            <a:ext cx="1060938" cy="251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3C13227-3D8F-432F-7E1B-6781C5998B6B}"/>
              </a:ext>
            </a:extLst>
          </p:cNvPr>
          <p:cNvSpPr txBox="1"/>
          <p:nvPr/>
        </p:nvSpPr>
        <p:spPr>
          <a:xfrm>
            <a:off x="747345" y="5068137"/>
            <a:ext cx="175929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ea typeface="Calibri"/>
                <a:cs typeface="Calibri"/>
              </a:rPr>
              <a:t>Time pulling app. Image</a:t>
            </a:r>
          </a:p>
          <a:p>
            <a:pPr algn="ctr"/>
            <a:r>
              <a:rPr lang="en-US" sz="1200" b="1">
                <a:solidFill>
                  <a:srgbClr val="FF0000"/>
                </a:solidFill>
                <a:ea typeface="Calibri"/>
                <a:cs typeface="Calibri"/>
              </a:rPr>
              <a:t>(encrypted + signed)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781CC-CE56-CBA4-F035-27F01CA7A2A9}"/>
              </a:ext>
            </a:extLst>
          </p:cNvPr>
          <p:cNvSpPr txBox="1"/>
          <p:nvPr/>
        </p:nvSpPr>
        <p:spPr>
          <a:xfrm>
            <a:off x="2748641" y="5143499"/>
            <a:ext cx="128200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ea typeface="Calibri"/>
                <a:cs typeface="Calibri"/>
              </a:rPr>
              <a:t>"" sidecar Image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1200" b="1">
                <a:solidFill>
                  <a:srgbClr val="FF0000"/>
                </a:solidFill>
                <a:ea typeface="Calibri"/>
                <a:cs typeface="Calibri"/>
              </a:rPr>
              <a:t>(signed)</a:t>
            </a:r>
            <a:endParaRPr lang="en-US">
              <a:ea typeface="Calibri"/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E37924-F349-EFD3-55C2-503651E3D009}"/>
              </a:ext>
            </a:extLst>
          </p:cNvPr>
          <p:cNvCxnSpPr/>
          <p:nvPr/>
        </p:nvCxnSpPr>
        <p:spPr>
          <a:xfrm>
            <a:off x="1173303" y="3249712"/>
            <a:ext cx="181980" cy="108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E49735-A7C1-5B30-C50E-F08E254DE3FD}"/>
              </a:ext>
            </a:extLst>
          </p:cNvPr>
          <p:cNvCxnSpPr>
            <a:cxnSpLocks/>
          </p:cNvCxnSpPr>
          <p:nvPr/>
        </p:nvCxnSpPr>
        <p:spPr>
          <a:xfrm>
            <a:off x="3389756" y="3227459"/>
            <a:ext cx="239006" cy="604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327695-A446-3832-519A-6247AF94D4A5}"/>
              </a:ext>
            </a:extLst>
          </p:cNvPr>
          <p:cNvCxnSpPr/>
          <p:nvPr/>
        </p:nvCxnSpPr>
        <p:spPr>
          <a:xfrm>
            <a:off x="1372429" y="3251150"/>
            <a:ext cx="1357329" cy="108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46D1C50-939A-07DE-38D4-9F2DA355D023}"/>
              </a:ext>
            </a:extLst>
          </p:cNvPr>
          <p:cNvCxnSpPr>
            <a:cxnSpLocks/>
          </p:cNvCxnSpPr>
          <p:nvPr/>
        </p:nvCxnSpPr>
        <p:spPr>
          <a:xfrm>
            <a:off x="3632014" y="3228897"/>
            <a:ext cx="239006" cy="604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767CE36-7844-CE2A-B77B-6DA9E479028C}"/>
              </a:ext>
            </a:extLst>
          </p:cNvPr>
          <p:cNvSpPr txBox="1"/>
          <p:nvPr/>
        </p:nvSpPr>
        <p:spPr>
          <a:xfrm>
            <a:off x="1371249" y="3319510"/>
            <a:ext cx="1409700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>
                <a:solidFill>
                  <a:srgbClr val="FF0000"/>
                </a:solidFill>
                <a:ea typeface="Calibri"/>
                <a:cs typeface="Calibri"/>
              </a:rPr>
              <a:t>decompress + decrypt</a:t>
            </a:r>
            <a:endParaRPr lang="en-US" sz="105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7CF49-DE37-F1B4-4D5E-E875735D7FA3}"/>
              </a:ext>
            </a:extLst>
          </p:cNvPr>
          <p:cNvSpPr txBox="1"/>
          <p:nvPr/>
        </p:nvSpPr>
        <p:spPr>
          <a:xfrm>
            <a:off x="3391267" y="3319509"/>
            <a:ext cx="88852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>
                <a:solidFill>
                  <a:srgbClr val="FF0000"/>
                </a:solidFill>
                <a:ea typeface="Calibri"/>
                <a:cs typeface="Calibri"/>
              </a:rPr>
              <a:t>decompress </a:t>
            </a:r>
            <a:endParaRPr lang="en-US" sz="105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11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 animBg="1"/>
      <p:bldP spid="11" grpId="1" animBg="1"/>
      <p:bldP spid="12" grpId="0" animBg="1"/>
      <p:bldP spid="12" grpId="1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7077327" y="1440844"/>
            <a:ext cx="371067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Q3: Why are there no warm starts?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F3BEB-94C2-0297-CF82-96F8C78674A4}"/>
              </a:ext>
            </a:extLst>
          </p:cNvPr>
          <p:cNvSpPr txBox="1"/>
          <p:nvPr/>
        </p:nvSpPr>
        <p:spPr>
          <a:xfrm>
            <a:off x="314553" y="5223993"/>
            <a:ext cx="529648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Calibri"/>
              </a:rPr>
              <a:t>Serverless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Task 3: Design Secure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sandbox re-use strategies</a:t>
            </a:r>
          </a:p>
        </p:txBody>
      </p:sp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AE1344D4-B14D-615C-8E91-2D8FA34B6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438" y="2282505"/>
            <a:ext cx="2886350" cy="2218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lot">
            <a:extLst>
              <a:ext uri="{FF2B5EF4-FFF2-40B4-BE49-F238E27FC236}">
                <a16:creationId xmlns:a16="http://schemas.microsoft.com/office/drawing/2014/main" id="{1D9C1F53-47A4-4DD1-2AFE-263B82B43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06" y="2276624"/>
            <a:ext cx="2430317" cy="2222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3EE3A3-AD14-6F37-15BD-DE46D87063DE}"/>
              </a:ext>
            </a:extLst>
          </p:cNvPr>
          <p:cNvSpPr txBox="1"/>
          <p:nvPr/>
        </p:nvSpPr>
        <p:spPr>
          <a:xfrm>
            <a:off x="6253164" y="2344377"/>
            <a:ext cx="45402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SEV guests are cryptographically bound to one "guest owner"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88BC-9B79-4CE4-37CD-63841B5A92F1}"/>
              </a:ext>
            </a:extLst>
          </p:cNvPr>
          <p:cNvSpPr txBox="1"/>
          <p:nvPr/>
        </p:nvSpPr>
        <p:spPr>
          <a:xfrm>
            <a:off x="6253164" y="3204837"/>
            <a:ext cx="54135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Cannot rely on the host to mount container images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5FBC27-E103-B1BD-52FB-AAFBEB618730}"/>
              </a:ext>
            </a:extLst>
          </p:cNvPr>
          <p:cNvSpPr txBox="1"/>
          <p:nvPr/>
        </p:nvSpPr>
        <p:spPr>
          <a:xfrm>
            <a:off x="6124737" y="3829849"/>
            <a:ext cx="58630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Cannot easily share (or lazy load) encrypted image layers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566D29-29C2-F80F-5BDC-511176B468FA}"/>
              </a:ext>
            </a:extLst>
          </p:cNvPr>
          <p:cNvSpPr txBox="1"/>
          <p:nvPr/>
        </p:nvSpPr>
        <p:spPr>
          <a:xfrm>
            <a:off x="6123806" y="4376120"/>
            <a:ext cx="565231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cs typeface="Calibri"/>
              </a:rPr>
              <a:t>Suggested Solutions:</a:t>
            </a:r>
            <a:endParaRPr lang="en-US"/>
          </a:p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Use the KBS as trusted relying-party in VM pre-warm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Freeze the Kata Agent until pre-warmed VM is assigned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Encrypted block-based lazy image loading (</a:t>
            </a:r>
            <a:r>
              <a:rPr lang="en-US" err="1">
                <a:cs typeface="Calibri"/>
              </a:rPr>
              <a:t>Nydus</a:t>
            </a:r>
            <a:r>
              <a:rPr lang="en-US">
                <a:cs typeface="Calibri"/>
              </a:rPr>
              <a:t>)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Label image layers as encrypted or not</a:t>
            </a:r>
          </a:p>
        </p:txBody>
      </p:sp>
    </p:spTree>
    <p:extLst>
      <p:ext uri="{BB962C8B-B14F-4D97-AF65-F5344CB8AC3E}">
        <p14:creationId xmlns:p14="http://schemas.microsoft.com/office/powerpoint/2010/main" val="20733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5" grpId="0" animBg="1"/>
      <p:bldP spid="18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0440-29A8-6C6A-01D8-4E88773B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Instantiation Throughput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36CDC-B5A5-4A74-8382-F201608D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61582-5A55-FF8B-41C9-1326220F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A81B14F1-6100-AC6C-F80D-C87FFACC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39" y="1690192"/>
            <a:ext cx="5026422" cy="4005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826513-DBE9-2F00-C5E3-B02C69F4F95A}"/>
              </a:ext>
            </a:extLst>
          </p:cNvPr>
          <p:cNvSpPr txBox="1"/>
          <p:nvPr/>
        </p:nvSpPr>
        <p:spPr>
          <a:xfrm>
            <a:off x="7796518" y="1988939"/>
            <a:ext cx="288224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Starting 16 concurrent functions takes &gt; 3' !!</a:t>
            </a:r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A479A4E-BADE-FE18-AE56-32B6FF35196B}"/>
              </a:ext>
            </a:extLst>
          </p:cNvPr>
          <p:cNvCxnSpPr/>
          <p:nvPr/>
        </p:nvCxnSpPr>
        <p:spPr>
          <a:xfrm>
            <a:off x="3003115" y="2183705"/>
            <a:ext cx="4165947" cy="11482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5564D4-9EAD-1BB3-79C6-08E3782A41CF}"/>
              </a:ext>
            </a:extLst>
          </p:cNvPr>
          <p:cNvCxnSpPr>
            <a:cxnSpLocks/>
          </p:cNvCxnSpPr>
          <p:nvPr/>
        </p:nvCxnSpPr>
        <p:spPr>
          <a:xfrm flipV="1">
            <a:off x="7173237" y="2216063"/>
            <a:ext cx="1043" cy="3015641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9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0440-29A8-6C6A-01D8-4E88773B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Instantiation Throughput (</a:t>
            </a:r>
            <a:r>
              <a:rPr lang="en-US" err="1">
                <a:latin typeface="Helvetica Neue"/>
              </a:rPr>
              <a:t>ctd</a:t>
            </a:r>
            <a:r>
              <a:rPr lang="en-US">
                <a:latin typeface="Helvetica Neue"/>
              </a:rPr>
              <a:t>.)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36CDC-B5A5-4A74-8382-F201608D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61582-5A55-FF8B-41C9-1326220F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26513-DBE9-2F00-C5E3-B02C69F4F95A}"/>
              </a:ext>
            </a:extLst>
          </p:cNvPr>
          <p:cNvSpPr txBox="1"/>
          <p:nvPr/>
        </p:nvSpPr>
        <p:spPr>
          <a:xfrm>
            <a:off x="6825178" y="1821466"/>
            <a:ext cx="50677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Q: Why Starting 16 concurrent functions takes &gt; 3'?</a:t>
            </a:r>
            <a:endParaRPr lang="en-US"/>
          </a:p>
        </p:txBody>
      </p:sp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B2D3A903-EF2D-AF47-0BA2-9C1900898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4" y="1826990"/>
            <a:ext cx="6368978" cy="3652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E00B86-5736-E55E-3DDC-F0321DB5103B}"/>
              </a:ext>
            </a:extLst>
          </p:cNvPr>
          <p:cNvSpPr txBox="1"/>
          <p:nvPr/>
        </p:nvSpPr>
        <p:spPr>
          <a:xfrm>
            <a:off x="6847785" y="2505593"/>
            <a:ext cx="4381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We are being throttled by the registry!</a:t>
            </a:r>
          </a:p>
        </p:txBody>
      </p:sp>
    </p:spTree>
    <p:extLst>
      <p:ext uri="{BB962C8B-B14F-4D97-AF65-F5344CB8AC3E}">
        <p14:creationId xmlns:p14="http://schemas.microsoft.com/office/powerpoint/2010/main" val="29607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2867-2DB6-00A4-B3B9-01CE9340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BC01-4035-6198-D78E-160A9191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 Neue"/>
              </a:rPr>
              <a:t>We want to evaluate the feasibility of our PoC according to the three key metrics we identified for serverless: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E5E69-0F9F-568A-21E5-1AEE7009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47A02-188A-6FEF-BF24-AF2C00C3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45694-6126-C4DE-FF4A-E472A2AACB78}"/>
              </a:ext>
            </a:extLst>
          </p:cNvPr>
          <p:cNvSpPr txBox="1"/>
          <p:nvPr/>
        </p:nvSpPr>
        <p:spPr>
          <a:xfrm>
            <a:off x="2356649" y="2364920"/>
            <a:ext cx="220769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1. Cold Start Times</a:t>
            </a:r>
            <a:endParaRPr lang="en-US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6477C-0658-B627-1CE9-DF9822457750}"/>
              </a:ext>
            </a:extLst>
          </p:cNvPr>
          <p:cNvSpPr txBox="1"/>
          <p:nvPr/>
        </p:nvSpPr>
        <p:spPr>
          <a:xfrm>
            <a:off x="5061791" y="2359067"/>
            <a:ext cx="234510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2. Warm Start Times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71601-D5DF-8543-F6F3-A6A292B2BDA3}"/>
              </a:ext>
            </a:extLst>
          </p:cNvPr>
          <p:cNvSpPr txBox="1"/>
          <p:nvPr/>
        </p:nvSpPr>
        <p:spPr>
          <a:xfrm>
            <a:off x="7817452" y="2365752"/>
            <a:ext cx="28822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3. Scale-Out (0-&gt;16)</a:t>
            </a:r>
            <a:endParaRPr lang="en-US" dirty="0">
              <a:cs typeface="Calibri"/>
            </a:endParaRPr>
          </a:p>
        </p:txBody>
      </p:sp>
      <p:pic>
        <p:nvPicPr>
          <p:cNvPr id="14" name="Picture 13" descr="A logo with orange squares and black background&#10;&#10;Description automatically generated">
            <a:extLst>
              <a:ext uri="{FF2B5EF4-FFF2-40B4-BE49-F238E27FC236}">
                <a16:creationId xmlns:a16="http://schemas.microsoft.com/office/drawing/2014/main" id="{963037D1-2FCD-2EE6-43FC-0F5744755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3979148"/>
            <a:ext cx="754465" cy="750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@confidential-containers">
            <a:extLst>
              <a:ext uri="{FF2B5EF4-FFF2-40B4-BE49-F238E27FC236}">
                <a16:creationId xmlns:a16="http://schemas.microsoft.com/office/drawing/2014/main" id="{DF9FE865-3989-BDF4-7FCC-E933878B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40" y="5214676"/>
            <a:ext cx="808055" cy="812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CB640D-856B-67EC-B954-C2BDB2AE0DA3}"/>
              </a:ext>
            </a:extLst>
          </p:cNvPr>
          <p:cNvSpPr txBox="1"/>
          <p:nvPr/>
        </p:nvSpPr>
        <p:spPr>
          <a:xfrm>
            <a:off x="3081492" y="5373774"/>
            <a:ext cx="758651" cy="3741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17.5 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085FD-6FC0-0EAB-9303-595D190C2E15}"/>
              </a:ext>
            </a:extLst>
          </p:cNvPr>
          <p:cNvSpPr txBox="1"/>
          <p:nvPr/>
        </p:nvSpPr>
        <p:spPr>
          <a:xfrm>
            <a:off x="5928524" y="5373773"/>
            <a:ext cx="758651" cy="3741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17.5 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C325D-07D1-B333-B690-DB40A28A01A3}"/>
              </a:ext>
            </a:extLst>
          </p:cNvPr>
          <p:cNvSpPr txBox="1"/>
          <p:nvPr/>
        </p:nvSpPr>
        <p:spPr>
          <a:xfrm>
            <a:off x="8844493" y="5370560"/>
            <a:ext cx="1261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190 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9B11C-E985-A17B-A800-3B8F41FD4269}"/>
              </a:ext>
            </a:extLst>
          </p:cNvPr>
          <p:cNvSpPr txBox="1"/>
          <p:nvPr/>
        </p:nvSpPr>
        <p:spPr>
          <a:xfrm>
            <a:off x="3226703" y="4108188"/>
            <a:ext cx="463916" cy="3669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7s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7FC5FC-7D3D-26E0-33B8-7118CB53B87C}"/>
              </a:ext>
            </a:extLst>
          </p:cNvPr>
          <p:cNvSpPr txBox="1"/>
          <p:nvPr/>
        </p:nvSpPr>
        <p:spPr>
          <a:xfrm>
            <a:off x="6063071" y="4079432"/>
            <a:ext cx="4924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2s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A4E7ED-41FC-215C-8523-2DA80ABCCCFF}"/>
              </a:ext>
            </a:extLst>
          </p:cNvPr>
          <p:cNvSpPr txBox="1"/>
          <p:nvPr/>
        </p:nvSpPr>
        <p:spPr>
          <a:xfrm>
            <a:off x="8848171" y="4083618"/>
            <a:ext cx="90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17 s</a:t>
            </a:r>
            <a:endParaRPr lang="en-US" dirty="0"/>
          </a:p>
        </p:txBody>
      </p:sp>
      <p:pic>
        <p:nvPicPr>
          <p:cNvPr id="21" name="Picture 8" descr="A blue and grey logo&#10;&#10;Description automatically generated">
            <a:extLst>
              <a:ext uri="{FF2B5EF4-FFF2-40B4-BE49-F238E27FC236}">
                <a16:creationId xmlns:a16="http://schemas.microsoft.com/office/drawing/2014/main" id="{86A0E3E7-2591-F93A-6EC6-AA9AB7115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1813" r="20513"/>
          <a:stretch/>
        </p:blipFill>
        <p:spPr bwMode="auto">
          <a:xfrm>
            <a:off x="470030" y="3147771"/>
            <a:ext cx="1131597" cy="434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2EF40CE-C051-522D-E893-AA6C07D1065F}"/>
              </a:ext>
            </a:extLst>
          </p:cNvPr>
          <p:cNvSpPr txBox="1"/>
          <p:nvPr/>
        </p:nvSpPr>
        <p:spPr>
          <a:xfrm>
            <a:off x="3202911" y="3108708"/>
            <a:ext cx="444641" cy="36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6s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C586A6-5FC2-1D9D-BED6-8335805DD878}"/>
              </a:ext>
            </a:extLst>
          </p:cNvPr>
          <p:cNvSpPr txBox="1"/>
          <p:nvPr/>
        </p:nvSpPr>
        <p:spPr>
          <a:xfrm>
            <a:off x="6003888" y="3108707"/>
            <a:ext cx="5200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1s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925975-521D-F8F6-0015-1641DCC7B1BE}"/>
              </a:ext>
            </a:extLst>
          </p:cNvPr>
          <p:cNvSpPr txBox="1"/>
          <p:nvPr/>
        </p:nvSpPr>
        <p:spPr>
          <a:xfrm>
            <a:off x="8846734" y="3104520"/>
            <a:ext cx="90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16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2867-2DB6-00A4-B3B9-01CE9340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 dirty="0">
                <a:latin typeface="Helvetica Neue"/>
              </a:rPr>
              <a:t>Summary: Serverless Confidential Containers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BC01-4035-6198-D78E-160A9191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42" y="1330408"/>
            <a:ext cx="4636170" cy="305786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Helvetica Neue"/>
              </a:rPr>
              <a:t>Confidential Containers are a promising isolation mechanism for serverless due to its seamless integration w/ images and VMs.</a:t>
            </a:r>
            <a:endParaRPr lang="en-US" sz="2000"/>
          </a:p>
          <a:p>
            <a:pPr>
              <a:buClr>
                <a:srgbClr val="FFFFFF"/>
              </a:buClr>
            </a:pPr>
            <a:r>
              <a:rPr lang="en-US" sz="2000" dirty="0">
                <a:latin typeface="Helvetica Neue"/>
              </a:rPr>
              <a:t>However, in their current implementation their performance overheads make adoption in production unfeasible.</a:t>
            </a:r>
            <a:endParaRPr lang="en-US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E5E69-0F9F-568A-21E5-1AEE7009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47A02-188A-6FEF-BF24-AF2C00C3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45694-6126-C4DE-FF4A-E472A2AACB78}"/>
              </a:ext>
            </a:extLst>
          </p:cNvPr>
          <p:cNvSpPr txBox="1"/>
          <p:nvPr/>
        </p:nvSpPr>
        <p:spPr>
          <a:xfrm>
            <a:off x="6591764" y="1330205"/>
            <a:ext cx="155798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1. Cold Start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6477C-0658-B627-1CE9-DF9822457750}"/>
              </a:ext>
            </a:extLst>
          </p:cNvPr>
          <p:cNvSpPr txBox="1"/>
          <p:nvPr/>
        </p:nvSpPr>
        <p:spPr>
          <a:xfrm>
            <a:off x="8382506" y="1332373"/>
            <a:ext cx="165529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2. Warm Start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71601-D5DF-8543-F6F3-A6A292B2BDA3}"/>
              </a:ext>
            </a:extLst>
          </p:cNvPr>
          <p:cNvSpPr txBox="1"/>
          <p:nvPr/>
        </p:nvSpPr>
        <p:spPr>
          <a:xfrm>
            <a:off x="10360124" y="1306974"/>
            <a:ext cx="147856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3. Scale-Out </a:t>
            </a:r>
            <a:endParaRPr lang="en-US" dirty="0">
              <a:cs typeface="Calibri"/>
            </a:endParaRPr>
          </a:p>
        </p:txBody>
      </p:sp>
      <p:pic>
        <p:nvPicPr>
          <p:cNvPr id="14" name="Picture 13" descr="A logo with orange squares and black background&#10;&#10;Description automatically generated">
            <a:extLst>
              <a:ext uri="{FF2B5EF4-FFF2-40B4-BE49-F238E27FC236}">
                <a16:creationId xmlns:a16="http://schemas.microsoft.com/office/drawing/2014/main" id="{963037D1-2FCD-2EE6-43FC-0F5744755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649" y="2567443"/>
            <a:ext cx="754465" cy="750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@confidential-containers">
            <a:extLst>
              <a:ext uri="{FF2B5EF4-FFF2-40B4-BE49-F238E27FC236}">
                <a16:creationId xmlns:a16="http://schemas.microsoft.com/office/drawing/2014/main" id="{DF9FE865-3989-BDF4-7FCC-E933878B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760" y="3466087"/>
            <a:ext cx="808055" cy="812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CB640D-856B-67EC-B954-C2BDB2AE0DA3}"/>
              </a:ext>
            </a:extLst>
          </p:cNvPr>
          <p:cNvSpPr txBox="1"/>
          <p:nvPr/>
        </p:nvSpPr>
        <p:spPr>
          <a:xfrm>
            <a:off x="6915555" y="3625185"/>
            <a:ext cx="758651" cy="3741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17.5 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085FD-6FC0-0EAB-9303-595D190C2E15}"/>
              </a:ext>
            </a:extLst>
          </p:cNvPr>
          <p:cNvSpPr txBox="1"/>
          <p:nvPr/>
        </p:nvSpPr>
        <p:spPr>
          <a:xfrm>
            <a:off x="8824124" y="3609142"/>
            <a:ext cx="758651" cy="3741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17.5 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C325D-07D1-B333-B690-DB40A28A01A3}"/>
              </a:ext>
            </a:extLst>
          </p:cNvPr>
          <p:cNvSpPr txBox="1"/>
          <p:nvPr/>
        </p:nvSpPr>
        <p:spPr>
          <a:xfrm>
            <a:off x="10825693" y="3597908"/>
            <a:ext cx="1261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190 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9B11C-E985-A17B-A800-3B8F41FD4269}"/>
              </a:ext>
            </a:extLst>
          </p:cNvPr>
          <p:cNvSpPr txBox="1"/>
          <p:nvPr/>
        </p:nvSpPr>
        <p:spPr>
          <a:xfrm>
            <a:off x="7060766" y="2696483"/>
            <a:ext cx="463916" cy="3669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7s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7FC5FC-7D3D-26E0-33B8-7118CB53B87C}"/>
              </a:ext>
            </a:extLst>
          </p:cNvPr>
          <p:cNvSpPr txBox="1"/>
          <p:nvPr/>
        </p:nvSpPr>
        <p:spPr>
          <a:xfrm>
            <a:off x="8958671" y="2651685"/>
            <a:ext cx="4924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2s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A4E7ED-41FC-215C-8523-2DA80ABCCCFF}"/>
              </a:ext>
            </a:extLst>
          </p:cNvPr>
          <p:cNvSpPr txBox="1"/>
          <p:nvPr/>
        </p:nvSpPr>
        <p:spPr>
          <a:xfrm>
            <a:off x="10829371" y="2647850"/>
            <a:ext cx="90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17 s</a:t>
            </a:r>
            <a:endParaRPr lang="en-US" dirty="0"/>
          </a:p>
        </p:txBody>
      </p:sp>
      <p:pic>
        <p:nvPicPr>
          <p:cNvPr id="21" name="Picture 8" descr="A blue and grey logo&#10;&#10;Description automatically generated">
            <a:extLst>
              <a:ext uri="{FF2B5EF4-FFF2-40B4-BE49-F238E27FC236}">
                <a16:creationId xmlns:a16="http://schemas.microsoft.com/office/drawing/2014/main" id="{86A0E3E7-2591-F93A-6EC6-AA9AB7115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1813" r="20513"/>
          <a:stretch/>
        </p:blipFill>
        <p:spPr bwMode="auto">
          <a:xfrm>
            <a:off x="5354850" y="1936593"/>
            <a:ext cx="1131597" cy="434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2EF40CE-C051-522D-E893-AA6C07D1065F}"/>
              </a:ext>
            </a:extLst>
          </p:cNvPr>
          <p:cNvSpPr txBox="1"/>
          <p:nvPr/>
        </p:nvSpPr>
        <p:spPr>
          <a:xfrm>
            <a:off x="7036974" y="1897530"/>
            <a:ext cx="444641" cy="36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6s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C586A6-5FC2-1D9D-BED6-8335805DD878}"/>
              </a:ext>
            </a:extLst>
          </p:cNvPr>
          <p:cNvSpPr txBox="1"/>
          <p:nvPr/>
        </p:nvSpPr>
        <p:spPr>
          <a:xfrm>
            <a:off x="8899488" y="1881487"/>
            <a:ext cx="5200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1s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925975-521D-F8F6-0015-1641DCC7B1BE}"/>
              </a:ext>
            </a:extLst>
          </p:cNvPr>
          <p:cNvSpPr txBox="1"/>
          <p:nvPr/>
        </p:nvSpPr>
        <p:spPr>
          <a:xfrm>
            <a:off x="10827934" y="1869279"/>
            <a:ext cx="90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16 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5A540A2-032C-0C27-92FB-1A2ED183A959}"/>
              </a:ext>
            </a:extLst>
          </p:cNvPr>
          <p:cNvSpPr txBox="1">
            <a:spLocks/>
          </p:cNvSpPr>
          <p:nvPr/>
        </p:nvSpPr>
        <p:spPr>
          <a:xfrm>
            <a:off x="396573" y="5983711"/>
            <a:ext cx="10901548" cy="8740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GB" sz="1000" b="1" dirty="0"/>
            </a:br>
            <a:r>
              <a:rPr lang="en-GB" sz="2000" dirty="0">
                <a:solidFill>
                  <a:srgbClr val="0070C0"/>
                </a:solidFill>
                <a:latin typeface="Helvetica Neue"/>
              </a:rPr>
              <a:t>https://carlossegarra.com</a:t>
            </a:r>
            <a:br>
              <a:rPr lang="en-GB" sz="2000" dirty="0"/>
            </a:br>
            <a:r>
              <a:rPr lang="en-GB" sz="2000" dirty="0">
                <a:solidFill>
                  <a:srgbClr val="0070C0"/>
                </a:solidFill>
                <a:latin typeface="Helvetica Neue"/>
              </a:rPr>
              <a:t>&lt;cs1620@ic.ac.uk&gt;</a:t>
            </a:r>
            <a:endParaRPr lang="en-GB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8710D5-E2EF-A73C-AB9B-04917A76497B}"/>
              </a:ext>
            </a:extLst>
          </p:cNvPr>
          <p:cNvSpPr txBox="1"/>
          <p:nvPr/>
        </p:nvSpPr>
        <p:spPr>
          <a:xfrm>
            <a:off x="394431" y="4533202"/>
            <a:ext cx="1134176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ea typeface="+mn-lt"/>
                <a:cs typeface="+mn-lt"/>
              </a:rPr>
              <a:t>Q &amp; A</a:t>
            </a:r>
          </a:p>
          <a:p>
            <a:pPr algn="ctr"/>
            <a:endParaRPr lang="en-US" sz="1400" dirty="0">
              <a:ea typeface="+mn-lt"/>
              <a:cs typeface="+mn-lt"/>
            </a:endParaRPr>
          </a:p>
          <a:p>
            <a:pPr algn="ctr"/>
            <a:r>
              <a:rPr lang="en-US" sz="1400" dirty="0">
                <a:ea typeface="+mn-lt"/>
                <a:cs typeface="+mn-lt"/>
              </a:rPr>
              <a:t>Carlos Segarra, Tobin Feldman-Fitzthum, Daniele Buono, and Peter </a:t>
            </a:r>
            <a:r>
              <a:rPr lang="en-US" sz="1400" dirty="0" err="1">
                <a:ea typeface="+mn-lt"/>
                <a:cs typeface="+mn-lt"/>
              </a:rPr>
              <a:t>Pietzuch</a:t>
            </a:r>
            <a:endParaRPr lang="en-US" sz="1400" dirty="0" err="1">
              <a:ea typeface="Calibri"/>
              <a:cs typeface="Calibri"/>
            </a:endParaRPr>
          </a:p>
          <a:p>
            <a:pPr algn="ctr"/>
            <a:r>
              <a:rPr lang="en-US" sz="1400" i="1" dirty="0">
                <a:ea typeface="+mn-lt"/>
                <a:cs typeface="+mn-lt"/>
              </a:rPr>
              <a:t>Serverless Confidential Containers: Challenges and Opportunities. </a:t>
            </a:r>
          </a:p>
          <a:p>
            <a:pPr algn="ctr"/>
            <a:r>
              <a:rPr lang="en-US" sz="1400" dirty="0">
                <a:ea typeface="+mn-lt"/>
                <a:cs typeface="+mn-lt"/>
              </a:rPr>
              <a:t>SESAME '24 @ </a:t>
            </a:r>
            <a:r>
              <a:rPr lang="en-US" sz="1400" err="1">
                <a:ea typeface="+mn-lt"/>
                <a:cs typeface="+mn-lt"/>
              </a:rPr>
              <a:t>EuroSys</a:t>
            </a:r>
            <a:endParaRPr lang="en-US" sz="140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7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2FF-062B-DCC6-8B59-93F5337E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FYP </a:t>
            </a:r>
            <a:r>
              <a:rPr lang="en-US" err="1">
                <a:latin typeface="Helvetica Neue"/>
              </a:rPr>
              <a:t>CoCo</a:t>
            </a:r>
            <a:r>
              <a:rPr lang="en-US">
                <a:latin typeface="Helvetica Neue"/>
              </a:rPr>
              <a:t>: Summary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D1B5D-2A46-9198-9A76-A3E2113B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F14AC-5EAD-FAFE-0306-E3A7BB32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7065F-055E-0104-DE5D-6E730AFD6E2A}"/>
              </a:ext>
            </a:extLst>
          </p:cNvPr>
          <p:cNvSpPr txBox="1"/>
          <p:nvPr/>
        </p:nvSpPr>
        <p:spPr>
          <a:xfrm>
            <a:off x="2356649" y="1628605"/>
            <a:ext cx="220769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1. Cold Start Times</a:t>
            </a:r>
            <a:endParaRPr lang="en-US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99452-DB73-64D8-4095-306B5B716310}"/>
              </a:ext>
            </a:extLst>
          </p:cNvPr>
          <p:cNvSpPr txBox="1"/>
          <p:nvPr/>
        </p:nvSpPr>
        <p:spPr>
          <a:xfrm>
            <a:off x="5061791" y="1622752"/>
            <a:ext cx="234510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2. Warm Start Times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57AB14-3A96-EEE3-C961-719C1AFAF737}"/>
              </a:ext>
            </a:extLst>
          </p:cNvPr>
          <p:cNvSpPr txBox="1"/>
          <p:nvPr/>
        </p:nvSpPr>
        <p:spPr>
          <a:xfrm>
            <a:off x="7855980" y="1620876"/>
            <a:ext cx="28822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3. Instantiation Throughput</a:t>
            </a:r>
            <a:endParaRPr lang="en-US"/>
          </a:p>
        </p:txBody>
      </p:sp>
      <p:pic>
        <p:nvPicPr>
          <p:cNvPr id="20" name="Picture 19" descr="A logo with orange squares and black background&#10;&#10;Description automatically generated">
            <a:extLst>
              <a:ext uri="{FF2B5EF4-FFF2-40B4-BE49-F238E27FC236}">
                <a16:creationId xmlns:a16="http://schemas.microsoft.com/office/drawing/2014/main" id="{ECF785EA-7C10-4EBF-04EB-D0456227A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9" y="3084440"/>
            <a:ext cx="754465" cy="750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@confidential-containers">
            <a:extLst>
              <a:ext uri="{FF2B5EF4-FFF2-40B4-BE49-F238E27FC236}">
                <a16:creationId xmlns:a16="http://schemas.microsoft.com/office/drawing/2014/main" id="{FC2E84E8-D75B-7BFF-E4E4-C75287D6E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30" y="2183800"/>
            <a:ext cx="808055" cy="812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CEF6959-9F20-E2A3-7DFF-2B7809C455F8}"/>
              </a:ext>
            </a:extLst>
          </p:cNvPr>
          <p:cNvSpPr txBox="1"/>
          <p:nvPr/>
        </p:nvSpPr>
        <p:spPr>
          <a:xfrm>
            <a:off x="3136804" y="2631278"/>
            <a:ext cx="6146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2.5x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63E6AC-87FA-61EA-A754-897D5515808D}"/>
              </a:ext>
            </a:extLst>
          </p:cNvPr>
          <p:cNvSpPr txBox="1"/>
          <p:nvPr/>
        </p:nvSpPr>
        <p:spPr>
          <a:xfrm>
            <a:off x="5973172" y="2606708"/>
            <a:ext cx="752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8.75x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ABE3D8-BE98-CCE8-26CB-A31483F1601F}"/>
              </a:ext>
            </a:extLst>
          </p:cNvPr>
          <p:cNvSpPr txBox="1"/>
          <p:nvPr/>
        </p:nvSpPr>
        <p:spPr>
          <a:xfrm>
            <a:off x="9114151" y="2598335"/>
            <a:ext cx="469761" cy="3777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5x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BD504E-A52A-D350-A65C-0633A96E4B04}"/>
              </a:ext>
            </a:extLst>
          </p:cNvPr>
          <p:cNvSpPr txBox="1"/>
          <p:nvPr/>
        </p:nvSpPr>
        <p:spPr>
          <a:xfrm>
            <a:off x="285725" y="1633827"/>
            <a:ext cx="1324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Slowdown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75CEE3-A9AF-98F4-C92A-C0116002C1CF}"/>
              </a:ext>
            </a:extLst>
          </p:cNvPr>
          <p:cNvCxnSpPr/>
          <p:nvPr/>
        </p:nvCxnSpPr>
        <p:spPr>
          <a:xfrm flipV="1">
            <a:off x="526702" y="2625970"/>
            <a:ext cx="1060938" cy="84824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215C229-16BA-1E64-4A52-D2F170EF620E}"/>
              </a:ext>
            </a:extLst>
          </p:cNvPr>
          <p:cNvSpPr txBox="1"/>
          <p:nvPr/>
        </p:nvSpPr>
        <p:spPr>
          <a:xfrm>
            <a:off x="2122266" y="3229564"/>
            <a:ext cx="2642049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</a:rPr>
              <a:t>cVM</a:t>
            </a:r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 Start-Up Overhead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Guest Memory Pages Provisioning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OVMF DXE Initialization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A67B09-383D-B237-F762-A3E76793B719}"/>
              </a:ext>
            </a:extLst>
          </p:cNvPr>
          <p:cNvSpPr txBox="1"/>
          <p:nvPr/>
        </p:nvSpPr>
        <p:spPr>
          <a:xfrm>
            <a:off x="2123941" y="4709184"/>
            <a:ext cx="2642049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Guest-Side Image Pulling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Serial (per-ctr) pulling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Image Layer Decryption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270FEC-547B-5E0B-EDF9-DFE554E89F04}"/>
              </a:ext>
            </a:extLst>
          </p:cNvPr>
          <p:cNvSpPr txBox="1"/>
          <p:nvPr/>
        </p:nvSpPr>
        <p:spPr>
          <a:xfrm>
            <a:off x="5025402" y="3235426"/>
            <a:ext cx="2642049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No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</a:rPr>
              <a:t>CoCo</a:t>
            </a:r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 pre-warming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SEV Guests &lt;-&gt; owner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4EA2C4-1B4E-6643-BFCC-EB9FAEEA4566}"/>
              </a:ext>
            </a:extLst>
          </p:cNvPr>
          <p:cNvSpPr txBox="1"/>
          <p:nvPr/>
        </p:nvSpPr>
        <p:spPr>
          <a:xfrm>
            <a:off x="5027077" y="4095397"/>
            <a:ext cx="2642049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No Image Re-Use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Cannot mount images from host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Cannot share images between tenants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Cannot lazy load images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A3F5F1-FE3D-9C6C-3A54-70C5AF5BB5C3}"/>
              </a:ext>
            </a:extLst>
          </p:cNvPr>
          <p:cNvSpPr txBox="1"/>
          <p:nvPr/>
        </p:nvSpPr>
        <p:spPr>
          <a:xfrm>
            <a:off x="8026510" y="3230402"/>
            <a:ext cx="2717411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Registry Throttling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If all </a:t>
            </a:r>
            <a:r>
              <a:rPr lang="en-US" sz="1600" dirty="0" err="1">
                <a:solidFill>
                  <a:srgbClr val="FF0000"/>
                </a:solidFill>
                <a:ea typeface="Calibri"/>
                <a:cs typeface="Calibri"/>
              </a:rPr>
              <a:t>CoCo's</a:t>
            </a: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 pull from the guest, cannot scale w/out pass-through cache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Will benefit from improvements in warm starts</a:t>
            </a:r>
          </a:p>
          <a:p>
            <a:pPr marL="342900" indent="-342900">
              <a:buAutoNum type="arabicParenR"/>
            </a:pPr>
            <a:endParaRPr lang="en-US" sz="1600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  <p:bldP spid="44" grpId="0" animBg="1"/>
      <p:bldP spid="46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32" y="2072037"/>
            <a:ext cx="12045537" cy="1475874"/>
          </a:xfrm>
          <a:noFill/>
        </p:spPr>
        <p:txBody>
          <a:bodyPr>
            <a:normAutofit/>
          </a:bodyPr>
          <a:lstStyle/>
          <a:p>
            <a:pPr marL="4445"/>
            <a:r>
              <a:rPr lang="en-GB" sz="4000">
                <a:latin typeface="Helvetica Neue"/>
              </a:rPr>
              <a:t>Serverless Confidential Containers:</a:t>
            </a:r>
            <a:br>
              <a:rPr lang="en-GB" sz="4000">
                <a:latin typeface="Helvetica Neue"/>
              </a:rPr>
            </a:br>
            <a:r>
              <a:rPr lang="en-GB" sz="4000">
                <a:latin typeface="Helvetica Neue"/>
              </a:rPr>
              <a:t>Challenges and Opportunities</a:t>
            </a:r>
            <a:endParaRPr lang="en-GB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226" y="3769901"/>
            <a:ext cx="10901548" cy="24942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b="1">
                <a:solidFill>
                  <a:srgbClr val="0070C0"/>
                </a:solidFill>
                <a:latin typeface="Helvetica Neue"/>
              </a:rPr>
              <a:t>Carlos Segarra</a:t>
            </a:r>
            <a:endParaRPr lang="en-US"/>
          </a:p>
          <a:p>
            <a:r>
              <a:rPr lang="en-GB" sz="1600" b="1">
                <a:solidFill>
                  <a:srgbClr val="0070C0"/>
                </a:solidFill>
                <a:latin typeface="Helvetica Neue"/>
              </a:rPr>
              <a:t>(w/ Tobin Feldman-Fitzthum and Daniele Buono)</a:t>
            </a:r>
            <a:br>
              <a:rPr lang="en-GB" sz="2600" b="1">
                <a:ea typeface="Helvetica Neue" charset="0"/>
                <a:cs typeface="Helvetica Neue" charset="0"/>
              </a:rPr>
            </a:br>
            <a:br>
              <a:rPr lang="en-GB" sz="1000" b="1">
                <a:ea typeface="Helvetica Neue" charset="0"/>
                <a:cs typeface="Helvetica Neue" charset="0"/>
              </a:rPr>
            </a:br>
            <a:r>
              <a:rPr lang="en-GB" sz="2000" b="1">
                <a:latin typeface="Helvetica Neue"/>
              </a:rPr>
              <a:t>Large-Scale Data &amp; Systems (LSDS) Group - Imperial College London</a:t>
            </a:r>
            <a:endParaRPr lang="en-GB"/>
          </a:p>
          <a:p>
            <a:r>
              <a:rPr lang="en-GB" sz="2000" b="1">
                <a:latin typeface="Helvetica Neue"/>
              </a:rPr>
              <a:t>Visiting IBM TJ Watson (Sep'23 – Nov'23)</a:t>
            </a:r>
            <a:br>
              <a:rPr lang="en-GB" sz="2000" b="1"/>
            </a:br>
            <a:br>
              <a:rPr lang="en-GB" sz="1000" b="1"/>
            </a:br>
            <a:r>
              <a:rPr lang="en-GB" sz="2000">
                <a:solidFill>
                  <a:srgbClr val="0070C0"/>
                </a:solidFill>
                <a:latin typeface="Helvetica Neue"/>
              </a:rPr>
              <a:t>https://carlossegarra.com</a:t>
            </a:r>
            <a:br>
              <a:rPr lang="en-GB" sz="2000"/>
            </a:br>
            <a:r>
              <a:rPr lang="en-GB" sz="2000">
                <a:solidFill>
                  <a:srgbClr val="0070C0"/>
                </a:solidFill>
                <a:latin typeface="Helvetica Neue"/>
              </a:rPr>
              <a:t>&lt;cs1620@ic.ac.uk&gt;</a:t>
            </a:r>
            <a:endParaRPr lang="en-GB" sz="2000" b="1">
              <a:latin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69" y="163099"/>
            <a:ext cx="3981451" cy="84223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24000" y="6467767"/>
            <a:ext cx="9144000" cy="3443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Helvetica Neue"/>
                <a:ea typeface="Helvetica Neue" charset="0"/>
                <a:cs typeface="Helvetica Neue" charset="0"/>
              </a:rPr>
              <a:t>IBM TJ Watson – Thursday, November 16th 2023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2" y="-302"/>
            <a:ext cx="3481449" cy="133857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-5938" y="2089256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3567744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9020" y="728153"/>
            <a:ext cx="33929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>
                    <a:lumMod val="65000"/>
                  </a:schemeClr>
                </a:solidFill>
              </a:rPr>
              <a:t>Large-Scale Data &amp; Systems Group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6BFA2AC-C8B2-7968-46FC-EB522DBF4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040" y="4997380"/>
            <a:ext cx="1816240" cy="18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01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2FF-062B-DCC6-8B59-93F5337E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FYP </a:t>
            </a:r>
            <a:r>
              <a:rPr lang="en-US" err="1">
                <a:latin typeface="Helvetica Neue"/>
              </a:rPr>
              <a:t>CoCo</a:t>
            </a:r>
            <a:r>
              <a:rPr lang="en-US">
                <a:latin typeface="Helvetica Neue"/>
              </a:rPr>
              <a:t>: 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15F2F-DFAF-DF1E-39A6-8871C285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261"/>
            <a:ext cx="10842171" cy="14234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 Neue"/>
              </a:rPr>
              <a:t>Confidential Containers are a very promising technology for zero-friction adoption of confidential computing in the cloud. However...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>
                <a:latin typeface="Helvetica Neue"/>
              </a:rPr>
              <a:t>still very far from being usable in challenging environments like serverless!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D1B5D-2A46-9198-9A76-A3E2113B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F14AC-5EAD-FAFE-0306-E3A7BB32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38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471F14-C1AC-2F0A-2002-69391E3CB41D}"/>
              </a:ext>
            </a:extLst>
          </p:cNvPr>
          <p:cNvSpPr txBox="1">
            <a:spLocks/>
          </p:cNvSpPr>
          <p:nvPr/>
        </p:nvSpPr>
        <p:spPr>
          <a:xfrm>
            <a:off x="2636018" y="2699451"/>
            <a:ext cx="7249887" cy="460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FFFF"/>
              </a:buClr>
              <a:buNone/>
            </a:pPr>
            <a:r>
              <a:rPr lang="en-US">
                <a:latin typeface="Helvetica Neue"/>
              </a:rPr>
              <a:t>Good news is that there is a lot of low-hanging fruit!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A7D1C6-7BE9-B502-560D-A564E576AA8A}"/>
              </a:ext>
            </a:extLst>
          </p:cNvPr>
          <p:cNvSpPr txBox="1"/>
          <p:nvPr/>
        </p:nvSpPr>
        <p:spPr>
          <a:xfrm>
            <a:off x="6485916" y="4482387"/>
            <a:ext cx="313190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Calibri"/>
              </a:rPr>
              <a:t>Serverless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Task 4: Improve Scalability of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sandbox provisioning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A4280-AD39-C896-A5BE-153789E3294D}"/>
              </a:ext>
            </a:extLst>
          </p:cNvPr>
          <p:cNvSpPr txBox="1"/>
          <p:nvPr/>
        </p:nvSpPr>
        <p:spPr>
          <a:xfrm>
            <a:off x="2897817" y="4482387"/>
            <a:ext cx="328263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Calibri"/>
              </a:rPr>
              <a:t>Serverless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Task 3: Design Secure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sandbox re-use strategies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05D48-D519-85DF-AE53-5001122F8727}"/>
              </a:ext>
            </a:extLst>
          </p:cNvPr>
          <p:cNvSpPr txBox="1"/>
          <p:nvPr/>
        </p:nvSpPr>
        <p:spPr>
          <a:xfrm>
            <a:off x="2897109" y="3512103"/>
            <a:ext cx="328418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Calibri"/>
              </a:rPr>
              <a:t>Serverless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Task 1: Optimize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cVM</a:t>
            </a:r>
            <a:r>
              <a:rPr lang="en-US" b="1">
                <a:solidFill>
                  <a:srgbClr val="FF0000"/>
                </a:solidFill>
                <a:cs typeface="Calibri"/>
              </a:rPr>
              <a:t> provisioning</a:t>
            </a:r>
            <a:endParaRPr lang="en-US" b="1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A399A-7FF8-E517-9B2B-41550FE14604}"/>
              </a:ext>
            </a:extLst>
          </p:cNvPr>
          <p:cNvSpPr txBox="1"/>
          <p:nvPr/>
        </p:nvSpPr>
        <p:spPr>
          <a:xfrm>
            <a:off x="6485209" y="3533037"/>
            <a:ext cx="313345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Calibri"/>
              </a:rPr>
              <a:t>Serverless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 Task 2: Optimize Image Pulling Time</a:t>
            </a:r>
          </a:p>
        </p:txBody>
      </p:sp>
    </p:spTree>
    <p:extLst>
      <p:ext uri="{BB962C8B-B14F-4D97-AF65-F5344CB8AC3E}">
        <p14:creationId xmlns:p14="http://schemas.microsoft.com/office/powerpoint/2010/main" val="12434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CC36-ED28-4E0E-4539-4910F644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Characterizing Serverless Functions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6D75A-1510-0822-EA6E-38908DB1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FB754-BA0F-70FB-53D7-2CE068D0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4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E03A07-0998-1DD7-5D83-1A808E339EC2}"/>
              </a:ext>
            </a:extLst>
          </p:cNvPr>
          <p:cNvSpPr txBox="1">
            <a:spLocks/>
          </p:cNvSpPr>
          <p:nvPr/>
        </p:nvSpPr>
        <p:spPr>
          <a:xfrm>
            <a:off x="209265" y="5755126"/>
            <a:ext cx="9352432" cy="532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/>
              <a:t>[ATC’20] Serverless in the Wild: Characterizing and Optimizing the Serverless Workload at a Large Cloud Provider</a:t>
            </a:r>
          </a:p>
        </p:txBody>
      </p:sp>
      <p:pic>
        <p:nvPicPr>
          <p:cNvPr id="9" name="Picture 8" descr="A graph of a function&#10;&#10;Description automatically generated">
            <a:extLst>
              <a:ext uri="{FF2B5EF4-FFF2-40B4-BE49-F238E27FC236}">
                <a16:creationId xmlns:a16="http://schemas.microsoft.com/office/drawing/2014/main" id="{B6503C71-2806-C81D-FBA7-BF57451A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24051"/>
            <a:ext cx="4401201" cy="2426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AC2879-9D58-4C78-8B16-D3E471FC5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13" y="1901536"/>
            <a:ext cx="3814894" cy="322682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48A0A3-7061-96F7-8270-3CDCE0A28DFA}"/>
              </a:ext>
            </a:extLst>
          </p:cNvPr>
          <p:cNvCxnSpPr/>
          <p:nvPr/>
        </p:nvCxnSpPr>
        <p:spPr>
          <a:xfrm>
            <a:off x="8611436" y="1757624"/>
            <a:ext cx="14236" cy="199878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75729A-3365-AA64-7720-DE69927B211A}"/>
              </a:ext>
            </a:extLst>
          </p:cNvPr>
          <p:cNvSpPr txBox="1"/>
          <p:nvPr/>
        </p:nvSpPr>
        <p:spPr>
          <a:xfrm>
            <a:off x="7291335" y="1205802"/>
            <a:ext cx="27432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ea typeface="Calibri"/>
                <a:cs typeface="Calibri"/>
              </a:rPr>
              <a:t>Functions are short-lived! (90% shorter than 10s)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78537-657F-A23C-E049-6AD2A3E335FB}"/>
              </a:ext>
            </a:extLst>
          </p:cNvPr>
          <p:cNvSpPr txBox="1"/>
          <p:nvPr/>
        </p:nvSpPr>
        <p:spPr>
          <a:xfrm>
            <a:off x="3784460" y="4854191"/>
            <a:ext cx="27432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ea typeface="Calibri"/>
                <a:cs typeface="Calibri"/>
              </a:rPr>
              <a:t>Functions are bursty!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B1EF92-EDB9-E697-7EBF-420901C3EB27}"/>
              </a:ext>
            </a:extLst>
          </p:cNvPr>
          <p:cNvSpPr/>
          <p:nvPr/>
        </p:nvSpPr>
        <p:spPr>
          <a:xfrm>
            <a:off x="3556697" y="1666351"/>
            <a:ext cx="1377461" cy="3047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with a line&#10;&#10;Description automatically generated">
            <a:extLst>
              <a:ext uri="{FF2B5EF4-FFF2-40B4-BE49-F238E27FC236}">
                <a16:creationId xmlns:a16="http://schemas.microsoft.com/office/drawing/2014/main" id="{D6B720FC-E05F-2674-BB6A-B434D62F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590" y="2324783"/>
            <a:ext cx="2743200" cy="23182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6CC36-ED28-4E0E-4539-4910F644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Characterizing Serverless Functions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6D75A-1510-0822-EA6E-38908DB1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FB754-BA0F-70FB-53D7-2CE068D0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5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E03A07-0998-1DD7-5D83-1A808E339EC2}"/>
              </a:ext>
            </a:extLst>
          </p:cNvPr>
          <p:cNvSpPr txBox="1">
            <a:spLocks/>
          </p:cNvSpPr>
          <p:nvPr/>
        </p:nvSpPr>
        <p:spPr>
          <a:xfrm>
            <a:off x="209265" y="5755126"/>
            <a:ext cx="12089252" cy="53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Helvetica Neue"/>
              </a:rPr>
              <a:t>[SoCC'23] How Does It Function? Characterizing Long-term Trends in Production Serverless Workloads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48A0A3-7061-96F7-8270-3CDCE0A28DFA}"/>
              </a:ext>
            </a:extLst>
          </p:cNvPr>
          <p:cNvCxnSpPr/>
          <p:nvPr/>
        </p:nvCxnSpPr>
        <p:spPr>
          <a:xfrm>
            <a:off x="8611436" y="1757624"/>
            <a:ext cx="14236" cy="199878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75729A-3365-AA64-7720-DE69927B211A}"/>
              </a:ext>
            </a:extLst>
          </p:cNvPr>
          <p:cNvSpPr txBox="1"/>
          <p:nvPr/>
        </p:nvSpPr>
        <p:spPr>
          <a:xfrm>
            <a:off x="7291335" y="1205802"/>
            <a:ext cx="27432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Only 40% of functions take less than 1s to start</a:t>
            </a:r>
            <a:endParaRPr lang="en-US" dirty="0"/>
          </a:p>
        </p:txBody>
      </p:sp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84918119-64D5-433E-2A33-0CF18C8F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319" y="2703451"/>
            <a:ext cx="3010929" cy="250142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063545-C100-3CAC-2BC7-A4DDF86EC579}"/>
              </a:ext>
            </a:extLst>
          </p:cNvPr>
          <p:cNvCxnSpPr/>
          <p:nvPr/>
        </p:nvCxnSpPr>
        <p:spPr>
          <a:xfrm>
            <a:off x="3731890" y="2239537"/>
            <a:ext cx="14236" cy="199878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4C848D-F71C-B746-51EF-E0770A9E6549}"/>
              </a:ext>
            </a:extLst>
          </p:cNvPr>
          <p:cNvSpPr txBox="1"/>
          <p:nvPr/>
        </p:nvSpPr>
        <p:spPr>
          <a:xfrm>
            <a:off x="2411789" y="1687715"/>
            <a:ext cx="27432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Yet 80% of functions execute in &lt; 100 </a:t>
            </a:r>
            <a:r>
              <a:rPr lang="en-US" dirty="0" err="1">
                <a:solidFill>
                  <a:srgbClr val="FF0000"/>
                </a:solidFill>
                <a:cs typeface="Calibri"/>
              </a:rPr>
              <a:t>ms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478D-7DDE-4182-DB6F-646A8261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Problems in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6597C-2C58-84FB-23BC-4F367771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7B196-765E-967B-0602-62E69DEE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4" descr="Fire Vector Isolated Stock Illustration - Download Image Now - Fire -  Natural Phenomenon, Flame, Emoticon - iStock">
            <a:extLst>
              <a:ext uri="{FF2B5EF4-FFF2-40B4-BE49-F238E27FC236}">
                <a16:creationId xmlns:a16="http://schemas.microsoft.com/office/drawing/2014/main" id="{47305319-D2A1-BA09-9E50-B76459D1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781" y="3084954"/>
            <a:ext cx="1021148" cy="10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ce Cube Icon Images – Browse 36,708 Stock Photos, Vectors, and Video |  Adobe Stock">
            <a:extLst>
              <a:ext uri="{FF2B5EF4-FFF2-40B4-BE49-F238E27FC236}">
                <a16:creationId xmlns:a16="http://schemas.microsoft.com/office/drawing/2014/main" id="{E96F3A5F-A45C-3AD7-300D-4530442A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18" y="3044477"/>
            <a:ext cx="1911635" cy="11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5024BE-C92F-7F23-1191-01128C7185F3}"/>
              </a:ext>
            </a:extLst>
          </p:cNvPr>
          <p:cNvSpPr txBox="1">
            <a:spLocks/>
          </p:cNvSpPr>
          <p:nvPr/>
        </p:nvSpPr>
        <p:spPr>
          <a:xfrm>
            <a:off x="838201" y="125626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Cold-Start</a:t>
            </a:r>
            <a:r>
              <a:rPr lang="en-US"/>
              <a:t>: how long does it take to serve a request for a new function?</a:t>
            </a:r>
          </a:p>
          <a:p>
            <a:r>
              <a:rPr lang="en-US" b="1"/>
              <a:t>Warm-Start: </a:t>
            </a:r>
            <a:r>
              <a:rPr lang="en-US"/>
              <a:t>how long does it take to serve subsequent requests?</a:t>
            </a:r>
          </a:p>
          <a:p>
            <a:r>
              <a:rPr lang="en-US" b="1"/>
              <a:t>Instantiation Throughput: </a:t>
            </a:r>
            <a:r>
              <a:rPr lang="en-US"/>
              <a:t>how many (concurrent) invocations of this function can we serve per second?</a:t>
            </a:r>
            <a:endParaRPr lang="en-US" b="1"/>
          </a:p>
          <a:p>
            <a:endParaRPr lang="en-US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84C37A-9C55-03DF-7745-77DECC345DB1}"/>
              </a:ext>
            </a:extLst>
          </p:cNvPr>
          <p:cNvSpPr/>
          <p:nvPr/>
        </p:nvSpPr>
        <p:spPr>
          <a:xfrm>
            <a:off x="8738868" y="2083931"/>
            <a:ext cx="1985320" cy="10373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Frontend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2186CE-76AD-7180-70AA-BC1C4904359B}"/>
              </a:ext>
            </a:extLst>
          </p:cNvPr>
          <p:cNvSpPr/>
          <p:nvPr/>
        </p:nvSpPr>
        <p:spPr>
          <a:xfrm>
            <a:off x="8872396" y="4003361"/>
            <a:ext cx="1718265" cy="641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A52F3D-07BD-810B-9212-5FDCAF2BD0B1}"/>
              </a:ext>
            </a:extLst>
          </p:cNvPr>
          <p:cNvCxnSpPr>
            <a:cxnSpLocks/>
          </p:cNvCxnSpPr>
          <p:nvPr/>
        </p:nvCxnSpPr>
        <p:spPr>
          <a:xfrm>
            <a:off x="9731528" y="3187270"/>
            <a:ext cx="0" cy="741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4DBC5B-4D4C-1C39-EB50-79EFB0EB9B6E}"/>
              </a:ext>
            </a:extLst>
          </p:cNvPr>
          <p:cNvSpPr txBox="1"/>
          <p:nvPr/>
        </p:nvSpPr>
        <p:spPr>
          <a:xfrm>
            <a:off x="9419652" y="1164336"/>
            <a:ext cx="6751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HTTP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969FA5-0FAC-577D-6AD5-87F5B5229BCA}"/>
              </a:ext>
            </a:extLst>
          </p:cNvPr>
          <p:cNvCxnSpPr>
            <a:cxnSpLocks/>
          </p:cNvCxnSpPr>
          <p:nvPr/>
        </p:nvCxnSpPr>
        <p:spPr>
          <a:xfrm flipH="1">
            <a:off x="9727247" y="1566831"/>
            <a:ext cx="4280" cy="4375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63918D4-D128-9B82-95F4-1AEFB47C0211}"/>
              </a:ext>
            </a:extLst>
          </p:cNvPr>
          <p:cNvSpPr/>
          <p:nvPr/>
        </p:nvSpPr>
        <p:spPr>
          <a:xfrm>
            <a:off x="7997588" y="2435321"/>
            <a:ext cx="3534770" cy="24884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4" descr="Stopwatch Vector Art, Icons, and Graphics for Free Download">
            <a:extLst>
              <a:ext uri="{FF2B5EF4-FFF2-40B4-BE49-F238E27FC236}">
                <a16:creationId xmlns:a16="http://schemas.microsoft.com/office/drawing/2014/main" id="{AE488ED6-4173-A7DA-6B41-8E30D717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222" y="4575301"/>
            <a:ext cx="811154" cy="8111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173279-738C-DA31-677F-5109AFCCC406}"/>
              </a:ext>
            </a:extLst>
          </p:cNvPr>
          <p:cNvCxnSpPr>
            <a:cxnSpLocks/>
          </p:cNvCxnSpPr>
          <p:nvPr/>
        </p:nvCxnSpPr>
        <p:spPr>
          <a:xfrm>
            <a:off x="9560931" y="3213365"/>
            <a:ext cx="0" cy="741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31267F-3B5F-60E5-885E-A34E77A5B0C1}"/>
              </a:ext>
            </a:extLst>
          </p:cNvPr>
          <p:cNvCxnSpPr>
            <a:cxnSpLocks/>
          </p:cNvCxnSpPr>
          <p:nvPr/>
        </p:nvCxnSpPr>
        <p:spPr>
          <a:xfrm>
            <a:off x="9881653" y="3213365"/>
            <a:ext cx="0" cy="741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304A875-2C4B-7EC8-5046-22A110D8985F}"/>
              </a:ext>
            </a:extLst>
          </p:cNvPr>
          <p:cNvSpPr/>
          <p:nvPr/>
        </p:nvSpPr>
        <p:spPr>
          <a:xfrm>
            <a:off x="3960462" y="4544847"/>
            <a:ext cx="4137209" cy="10827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 descr="Ice Cube Icon Images – Browse 36,708 Stock Photos, Vectors, and Video |  Adobe Stock">
            <a:extLst>
              <a:ext uri="{FF2B5EF4-FFF2-40B4-BE49-F238E27FC236}">
                <a16:creationId xmlns:a16="http://schemas.microsoft.com/office/drawing/2014/main" id="{3A213C6C-7E64-9D9C-8063-80AEAE62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79" y="4755399"/>
            <a:ext cx="1390798" cy="8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Fire Vector Isolated Stock Illustration - Download Image Now - Fire -  Natural Phenomenon, Flame, Emoticon - iStock">
            <a:extLst>
              <a:ext uri="{FF2B5EF4-FFF2-40B4-BE49-F238E27FC236}">
                <a16:creationId xmlns:a16="http://schemas.microsoft.com/office/drawing/2014/main" id="{5A013E78-DDAC-12E5-C81B-E0DA7C60D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47" y="4745054"/>
            <a:ext cx="844824" cy="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1D009F8-6606-6C44-F2F0-482F2BEC5AA8}"/>
              </a:ext>
            </a:extLst>
          </p:cNvPr>
          <p:cNvCxnSpPr>
            <a:cxnSpLocks/>
          </p:cNvCxnSpPr>
          <p:nvPr/>
        </p:nvCxnSpPr>
        <p:spPr>
          <a:xfrm flipV="1">
            <a:off x="6986052" y="4872982"/>
            <a:ext cx="0" cy="5616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4446CCD-F89E-A488-D65D-BE989343BDD6}"/>
              </a:ext>
            </a:extLst>
          </p:cNvPr>
          <p:cNvSpPr txBox="1"/>
          <p:nvPr/>
        </p:nvSpPr>
        <p:spPr>
          <a:xfrm>
            <a:off x="4960603" y="496878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&lt; 1s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66D7D5-6C98-33D3-93C3-C7D20D2E0D4C}"/>
              </a:ext>
            </a:extLst>
          </p:cNvPr>
          <p:cNvSpPr txBox="1"/>
          <p:nvPr/>
        </p:nvSpPr>
        <p:spPr>
          <a:xfrm>
            <a:off x="6111861" y="49828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50ms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D61274-D1EA-0485-3C5E-FD3AFBD6C7FB}"/>
              </a:ext>
            </a:extLst>
          </p:cNvPr>
          <p:cNvSpPr txBox="1"/>
          <p:nvPr/>
        </p:nvSpPr>
        <p:spPr>
          <a:xfrm>
            <a:off x="7143900" y="4989570"/>
            <a:ext cx="88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15k cps</a:t>
            </a:r>
          </a:p>
        </p:txBody>
      </p:sp>
      <p:pic>
        <p:nvPicPr>
          <p:cNvPr id="45" name="Picture 8" descr="AWS Amplify vs AWS Lambda: differences of both tools | Rootstack">
            <a:extLst>
              <a:ext uri="{FF2B5EF4-FFF2-40B4-BE49-F238E27FC236}">
                <a16:creationId xmlns:a16="http://schemas.microsoft.com/office/drawing/2014/main" id="{8F7A8C9A-6D76-9F1A-4E12-B56ABD03F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77" y="4214966"/>
            <a:ext cx="1225164" cy="6408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45A950E-BF75-5574-2B9C-6F87CCA18C71}"/>
              </a:ext>
            </a:extLst>
          </p:cNvPr>
          <p:cNvSpPr txBox="1">
            <a:spLocks/>
          </p:cNvSpPr>
          <p:nvPr/>
        </p:nvSpPr>
        <p:spPr>
          <a:xfrm>
            <a:off x="2824894" y="5780811"/>
            <a:ext cx="6739132" cy="53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latin typeface="Helvetica Neue"/>
              </a:rPr>
              <a:t>[ATC’23] On-demand Container Loading in AWS Lambda</a:t>
            </a:r>
          </a:p>
        </p:txBody>
      </p:sp>
    </p:spTree>
    <p:extLst>
      <p:ext uri="{BB962C8B-B14F-4D97-AF65-F5344CB8AC3E}">
        <p14:creationId xmlns:p14="http://schemas.microsoft.com/office/powerpoint/2010/main" val="27453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3" grpId="0" animBg="1"/>
      <p:bldP spid="31" grpId="0" animBg="1"/>
      <p:bldP spid="39" grpId="0"/>
      <p:bldP spid="41" grpId="0"/>
      <p:bldP spid="43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BC08-9F1C-F108-599B-EC5E8ADF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Inter-Function Isolation in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E0602-381B-9C31-12AD-01A8D6B9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43D6-C096-0308-E675-282A217F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7</a:t>
            </a:fld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E3C5BF-97DA-9E82-1676-2C0D0C04D3C7}"/>
              </a:ext>
            </a:extLst>
          </p:cNvPr>
          <p:cNvSpPr/>
          <p:nvPr/>
        </p:nvSpPr>
        <p:spPr>
          <a:xfrm>
            <a:off x="3439236" y="1910685"/>
            <a:ext cx="4949588" cy="3762234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DAAB9-4ED6-5E90-F0A0-E7796C01C811}"/>
              </a:ext>
            </a:extLst>
          </p:cNvPr>
          <p:cNvSpPr txBox="1"/>
          <p:nvPr/>
        </p:nvSpPr>
        <p:spPr>
          <a:xfrm>
            <a:off x="5261212" y="1776060"/>
            <a:ext cx="1305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Security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CFCF2-2A00-D19F-6132-9F91A9BC912F}"/>
              </a:ext>
            </a:extLst>
          </p:cNvPr>
          <p:cNvSpPr txBox="1"/>
          <p:nvPr/>
        </p:nvSpPr>
        <p:spPr>
          <a:xfrm>
            <a:off x="2661313" y="5434386"/>
            <a:ext cx="1418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Performance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1814C7-391B-0B6F-ECC4-A023B23D3BCE}"/>
              </a:ext>
            </a:extLst>
          </p:cNvPr>
          <p:cNvSpPr txBox="1"/>
          <p:nvPr/>
        </p:nvSpPr>
        <p:spPr>
          <a:xfrm>
            <a:off x="7640471" y="5456405"/>
            <a:ext cx="1305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Usability</a:t>
            </a:r>
          </a:p>
        </p:txBody>
      </p:sp>
      <p:pic>
        <p:nvPicPr>
          <p:cNvPr id="15" name="Picture 2" descr="A purple square with white letters and a black circle&#10;&#10;Description automatically generated">
            <a:extLst>
              <a:ext uri="{FF2B5EF4-FFF2-40B4-BE49-F238E27FC236}">
                <a16:creationId xmlns:a16="http://schemas.microsoft.com/office/drawing/2014/main" id="{F0CB43DE-BDBE-39CB-5E22-68C245E2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21" y="4803087"/>
            <a:ext cx="626279" cy="6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M symbol | Microsoft Azure Mono">
            <a:extLst>
              <a:ext uri="{FF2B5EF4-FFF2-40B4-BE49-F238E27FC236}">
                <a16:creationId xmlns:a16="http://schemas.microsoft.com/office/drawing/2014/main" id="{F2D33E0F-B6F1-1EE7-528F-F972143E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64" y="2365389"/>
            <a:ext cx="718532" cy="7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irecracker">
            <a:extLst>
              <a:ext uri="{FF2B5EF4-FFF2-40B4-BE49-F238E27FC236}">
                <a16:creationId xmlns:a16="http://schemas.microsoft.com/office/drawing/2014/main" id="{1A005BF5-3384-A829-4EF7-F98C854DF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57" y="3456733"/>
            <a:ext cx="576464" cy="97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Docker for local web development, introduction: why should you care? —  osteel's blog">
            <a:extLst>
              <a:ext uri="{FF2B5EF4-FFF2-40B4-BE49-F238E27FC236}">
                <a16:creationId xmlns:a16="http://schemas.microsoft.com/office/drawing/2014/main" id="{89E35A9D-8DBD-133C-BA90-C782C7E9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27" y="4756696"/>
            <a:ext cx="1166472" cy="6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763767-017D-133E-5CE2-6F8D3F20566F}"/>
              </a:ext>
            </a:extLst>
          </p:cNvPr>
          <p:cNvSpPr txBox="1"/>
          <p:nvPr/>
        </p:nvSpPr>
        <p:spPr>
          <a:xfrm>
            <a:off x="1017418" y="1910685"/>
            <a:ext cx="384411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VM-like Isolation is the only acceptable isolation mechanism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C76100-C86C-CDA9-16E3-D4FCEF7CDBE6}"/>
              </a:ext>
            </a:extLst>
          </p:cNvPr>
          <p:cNvSpPr txBox="1"/>
          <p:nvPr/>
        </p:nvSpPr>
        <p:spPr>
          <a:xfrm>
            <a:off x="7980051" y="4001067"/>
            <a:ext cx="384411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OCI images are the de-facto mechanism to express functions (and their dependency closure)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D9192C-2648-2CE7-6AA5-ACD1C1A5C226}"/>
              </a:ext>
            </a:extLst>
          </p:cNvPr>
          <p:cNvSpPr txBox="1"/>
          <p:nvPr/>
        </p:nvSpPr>
        <p:spPr>
          <a:xfrm>
            <a:off x="593027" y="4114766"/>
            <a:ext cx="304506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Performance Tricks: micro-VMs, VM snapshots, and VM re-use</a:t>
            </a:r>
          </a:p>
        </p:txBody>
      </p:sp>
    </p:spTree>
    <p:extLst>
      <p:ext uri="{BB962C8B-B14F-4D97-AF65-F5344CB8AC3E}">
        <p14:creationId xmlns:p14="http://schemas.microsoft.com/office/powerpoint/2010/main" val="279469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0118-DBEC-C9A4-AEC8-E265DC2A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More Problems in Serverless!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9647B-0A71-7A5B-0F48-0E12C64F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A1E28-81A9-5BE8-FCE2-EA572B0E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8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94742B-B7FA-B52A-F17C-8F4571CD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8797" cy="4355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Helvetica Neue"/>
              </a:rPr>
              <a:t>Inter-function isolation is fine, but not enough!</a:t>
            </a:r>
            <a:r>
              <a:rPr lang="en-US">
                <a:latin typeface="Helvetica Neue"/>
              </a:rPr>
              <a:t> 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7FC33-302D-0ADE-7BBD-BA91AD5AFA99}"/>
              </a:ext>
            </a:extLst>
          </p:cNvPr>
          <p:cNvSpPr/>
          <p:nvPr/>
        </p:nvSpPr>
        <p:spPr>
          <a:xfrm>
            <a:off x="7474501" y="2328669"/>
            <a:ext cx="3807622" cy="17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E2BED-52D3-A754-B3FE-F42FF7FA275B}"/>
              </a:ext>
            </a:extLst>
          </p:cNvPr>
          <p:cNvSpPr/>
          <p:nvPr/>
        </p:nvSpPr>
        <p:spPr>
          <a:xfrm>
            <a:off x="9442326" y="2822713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DB108-4B7A-A9BB-375D-3B4DDE6BF567}"/>
              </a:ext>
            </a:extLst>
          </p:cNvPr>
          <p:cNvSpPr txBox="1"/>
          <p:nvPr/>
        </p:nvSpPr>
        <p:spPr>
          <a:xfrm>
            <a:off x="8987029" y="2069109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491186-833B-F8D8-91F8-B0D4389B45D5}"/>
              </a:ext>
            </a:extLst>
          </p:cNvPr>
          <p:cNvSpPr/>
          <p:nvPr/>
        </p:nvSpPr>
        <p:spPr>
          <a:xfrm>
            <a:off x="7610652" y="246270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F6D4BD-A56B-7503-0227-E43875F0FD95}"/>
              </a:ext>
            </a:extLst>
          </p:cNvPr>
          <p:cNvSpPr/>
          <p:nvPr/>
        </p:nvSpPr>
        <p:spPr>
          <a:xfrm>
            <a:off x="9517688" y="3029956"/>
            <a:ext cx="1498879" cy="297263"/>
          </a:xfrm>
          <a:prstGeom prst="rect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bg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bg1"/>
                </a:solidFill>
                <a:cs typeface="Calibri"/>
              </a:rPr>
              <a:t> Service A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09D377-A305-E188-4BC9-DD427540DAC8}"/>
              </a:ext>
            </a:extLst>
          </p:cNvPr>
          <p:cNvSpPr txBox="1"/>
          <p:nvPr/>
        </p:nvSpPr>
        <p:spPr>
          <a:xfrm>
            <a:off x="9992892" y="259243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588327-2315-57A4-ED96-CB961338D632}"/>
              </a:ext>
            </a:extLst>
          </p:cNvPr>
          <p:cNvSpPr/>
          <p:nvPr/>
        </p:nvSpPr>
        <p:spPr>
          <a:xfrm>
            <a:off x="9517687" y="3469571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FEBEC8-E67A-E66E-F09D-84F1B6A6B056}"/>
              </a:ext>
            </a:extLst>
          </p:cNvPr>
          <p:cNvSpPr/>
          <p:nvPr/>
        </p:nvSpPr>
        <p:spPr>
          <a:xfrm>
            <a:off x="7612688" y="3028124"/>
            <a:ext cx="1637044" cy="891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A664B1C-91C5-A50F-F965-625FC8CC8CC6}"/>
              </a:ext>
            </a:extLst>
          </p:cNvPr>
          <p:cNvSpPr/>
          <p:nvPr/>
        </p:nvSpPr>
        <p:spPr>
          <a:xfrm>
            <a:off x="7683793" y="3277937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88C42A-D2EF-687D-EC88-8F2FFAAE447D}"/>
              </a:ext>
            </a:extLst>
          </p:cNvPr>
          <p:cNvSpPr txBox="1"/>
          <p:nvPr/>
        </p:nvSpPr>
        <p:spPr>
          <a:xfrm>
            <a:off x="8150483" y="2810620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pic>
        <p:nvPicPr>
          <p:cNvPr id="75" name="Picture 74" descr="Home - Knative">
            <a:extLst>
              <a:ext uri="{FF2B5EF4-FFF2-40B4-BE49-F238E27FC236}">
                <a16:creationId xmlns:a16="http://schemas.microsoft.com/office/drawing/2014/main" id="{D4CB362C-E8B9-95BC-F96C-B791449CD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129" y="1513434"/>
            <a:ext cx="665710" cy="533296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F747DDA-2091-CFBA-C5F9-48FBB45EABC2}"/>
              </a:ext>
            </a:extLst>
          </p:cNvPr>
          <p:cNvCxnSpPr>
            <a:cxnSpLocks/>
          </p:cNvCxnSpPr>
          <p:nvPr/>
        </p:nvCxnSpPr>
        <p:spPr>
          <a:xfrm flipV="1">
            <a:off x="8433722" y="3625752"/>
            <a:ext cx="2884" cy="7534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077E394-EA1A-C187-6886-80510F4A5616}"/>
              </a:ext>
            </a:extLst>
          </p:cNvPr>
          <p:cNvSpPr/>
          <p:nvPr/>
        </p:nvSpPr>
        <p:spPr>
          <a:xfrm>
            <a:off x="8186486" y="3881563"/>
            <a:ext cx="489609" cy="24181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err="1"/>
              <a:t>Srvc</a:t>
            </a:r>
            <a:r>
              <a:rPr lang="en-US" sz="800"/>
              <a:t>. A</a:t>
            </a:r>
            <a:endParaRPr lang="en-US" sz="800">
              <a:cs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BAE7C95-6859-B4D6-2C43-A20B1E60E7DA}"/>
              </a:ext>
            </a:extLst>
          </p:cNvPr>
          <p:cNvSpPr txBox="1"/>
          <p:nvPr/>
        </p:nvSpPr>
        <p:spPr>
          <a:xfrm>
            <a:off x="8049540" y="4378135"/>
            <a:ext cx="775533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/>
              <a:t>Register</a:t>
            </a:r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269647A-B1E2-8085-32AF-CD2B25CC02DE}"/>
              </a:ext>
            </a:extLst>
          </p:cNvPr>
          <p:cNvSpPr/>
          <p:nvPr/>
        </p:nvSpPr>
        <p:spPr>
          <a:xfrm>
            <a:off x="7683311" y="3616779"/>
            <a:ext cx="489609" cy="24181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err="1"/>
              <a:t>Srvc</a:t>
            </a:r>
            <a:r>
              <a:rPr lang="en-US" sz="800"/>
              <a:t>. A</a:t>
            </a:r>
            <a:endParaRPr lang="en-US" sz="800">
              <a:cs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A9D1205-B43F-64C3-A67B-627EDCC53C66}"/>
              </a:ext>
            </a:extLst>
          </p:cNvPr>
          <p:cNvSpPr txBox="1"/>
          <p:nvPr/>
        </p:nvSpPr>
        <p:spPr>
          <a:xfrm>
            <a:off x="9095907" y="4224032"/>
            <a:ext cx="56861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/>
              <a:t>HTTP</a:t>
            </a:r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8F0D3E-931C-0A4B-6237-2B64DCB61D63}"/>
              </a:ext>
            </a:extLst>
          </p:cNvPr>
          <p:cNvCxnSpPr>
            <a:cxnSpLocks/>
          </p:cNvCxnSpPr>
          <p:nvPr/>
        </p:nvCxnSpPr>
        <p:spPr>
          <a:xfrm flipH="1" flipV="1">
            <a:off x="8712458" y="3629159"/>
            <a:ext cx="503697" cy="5832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F9AA184-8ABB-A3E0-94AB-EB687DA69D8D}"/>
              </a:ext>
            </a:extLst>
          </p:cNvPr>
          <p:cNvCxnSpPr>
            <a:cxnSpLocks/>
          </p:cNvCxnSpPr>
          <p:nvPr/>
        </p:nvCxnSpPr>
        <p:spPr>
          <a:xfrm flipV="1">
            <a:off x="9202533" y="3334575"/>
            <a:ext cx="198704" cy="80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8" grpId="0" animBg="1"/>
      <p:bldP spid="22" grpId="0" animBg="1"/>
      <p:bldP spid="26" grpId="0" animBg="1"/>
      <p:bldP spid="30" grpId="0" animBg="1"/>
      <p:bldP spid="64" grpId="0" animBg="1"/>
      <p:bldP spid="66" grpId="0" animBg="1"/>
      <p:bldP spid="68" grpId="0" animBg="1"/>
      <p:bldP spid="77" grpId="0" animBg="1"/>
      <p:bldP spid="77" grpId="1" animBg="1"/>
      <p:bldP spid="78" grpId="0"/>
      <p:bldP spid="78" grpId="1"/>
      <p:bldP spid="80" grpId="0" animBg="1"/>
      <p:bldP spid="82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0118-DBEC-C9A4-AEC8-E265DC2A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More Problems in Serverless!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9647B-0A71-7A5B-0F48-0E12C64F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A1E28-81A9-5BE8-FCE2-EA572B0E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9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94742B-B7FA-B52A-F17C-8F4571CD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8797" cy="4355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Helvetica Neue"/>
              </a:rPr>
              <a:t>Inter-function isolation is fine, but not enough!</a:t>
            </a:r>
            <a:r>
              <a:rPr lang="en-US">
                <a:latin typeface="Helvetica Neue"/>
              </a:rPr>
              <a:t> </a:t>
            </a:r>
            <a:endParaRPr lang="en-US"/>
          </a:p>
          <a:p>
            <a:pPr marL="0" indent="0">
              <a:buNone/>
            </a:pPr>
            <a:r>
              <a:rPr lang="en-US">
                <a:latin typeface="Helvetica Neue"/>
              </a:rPr>
              <a:t>We need isolation from the host environment to guarantee...</a:t>
            </a:r>
          </a:p>
          <a:p>
            <a:pPr marL="0" indent="0">
              <a:buNone/>
            </a:pPr>
            <a:r>
              <a:rPr lang="en-US">
                <a:latin typeface="Helvetica Neue"/>
              </a:rPr>
              <a:t>- Data Confidentiality</a:t>
            </a:r>
            <a:endParaRPr lang="en-US"/>
          </a:p>
          <a:p>
            <a:pPr marL="0" indent="0">
              <a:buClr>
                <a:srgbClr val="FFFFFF"/>
              </a:buClr>
              <a:buNone/>
            </a:pPr>
            <a:r>
              <a:rPr lang="en-US">
                <a:latin typeface="Helvetica Neue"/>
              </a:rPr>
              <a:t>- Code Confidentiality</a:t>
            </a:r>
          </a:p>
          <a:p>
            <a:pPr marL="0" indent="0">
              <a:buNone/>
            </a:pPr>
            <a:r>
              <a:rPr lang="en-US">
                <a:latin typeface="Helvetica Neue"/>
              </a:rPr>
              <a:t>- Execution Integrity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7FC33-302D-0ADE-7BBD-BA91AD5AFA99}"/>
              </a:ext>
            </a:extLst>
          </p:cNvPr>
          <p:cNvSpPr/>
          <p:nvPr/>
        </p:nvSpPr>
        <p:spPr>
          <a:xfrm>
            <a:off x="7474501" y="2328669"/>
            <a:ext cx="3807622" cy="17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E2BED-52D3-A754-B3FE-F42FF7FA275B}"/>
              </a:ext>
            </a:extLst>
          </p:cNvPr>
          <p:cNvSpPr/>
          <p:nvPr/>
        </p:nvSpPr>
        <p:spPr>
          <a:xfrm>
            <a:off x="9442326" y="2822713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DB108-4B7A-A9BB-375D-3B4DDE6BF567}"/>
              </a:ext>
            </a:extLst>
          </p:cNvPr>
          <p:cNvSpPr txBox="1"/>
          <p:nvPr/>
        </p:nvSpPr>
        <p:spPr>
          <a:xfrm>
            <a:off x="8987029" y="2069109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491186-833B-F8D8-91F8-B0D4389B45D5}"/>
              </a:ext>
            </a:extLst>
          </p:cNvPr>
          <p:cNvSpPr/>
          <p:nvPr/>
        </p:nvSpPr>
        <p:spPr>
          <a:xfrm>
            <a:off x="7610652" y="246270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F6D4BD-A56B-7503-0227-E43875F0FD95}"/>
              </a:ext>
            </a:extLst>
          </p:cNvPr>
          <p:cNvSpPr/>
          <p:nvPr/>
        </p:nvSpPr>
        <p:spPr>
          <a:xfrm>
            <a:off x="9517688" y="3029956"/>
            <a:ext cx="1498879" cy="297263"/>
          </a:xfrm>
          <a:prstGeom prst="rect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bg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bg1"/>
                </a:solidFill>
                <a:cs typeface="Calibri"/>
              </a:rPr>
              <a:t> Service 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09D377-A305-E188-4BC9-DD427540DAC8}"/>
              </a:ext>
            </a:extLst>
          </p:cNvPr>
          <p:cNvSpPr txBox="1"/>
          <p:nvPr/>
        </p:nvSpPr>
        <p:spPr>
          <a:xfrm>
            <a:off x="9992892" y="259243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588327-2315-57A4-ED96-CB961338D632}"/>
              </a:ext>
            </a:extLst>
          </p:cNvPr>
          <p:cNvSpPr/>
          <p:nvPr/>
        </p:nvSpPr>
        <p:spPr>
          <a:xfrm>
            <a:off x="9517687" y="3469571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FEBEC8-E67A-E66E-F09D-84F1B6A6B056}"/>
              </a:ext>
            </a:extLst>
          </p:cNvPr>
          <p:cNvSpPr/>
          <p:nvPr/>
        </p:nvSpPr>
        <p:spPr>
          <a:xfrm>
            <a:off x="7612688" y="3028124"/>
            <a:ext cx="1637044" cy="891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A664B1C-91C5-A50F-F965-625FC8CC8CC6}"/>
              </a:ext>
            </a:extLst>
          </p:cNvPr>
          <p:cNvSpPr/>
          <p:nvPr/>
        </p:nvSpPr>
        <p:spPr>
          <a:xfrm>
            <a:off x="7683793" y="3277937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88C42A-D2EF-687D-EC88-8F2FFAAE447D}"/>
              </a:ext>
            </a:extLst>
          </p:cNvPr>
          <p:cNvSpPr txBox="1"/>
          <p:nvPr/>
        </p:nvSpPr>
        <p:spPr>
          <a:xfrm>
            <a:off x="8150483" y="2810620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pic>
        <p:nvPicPr>
          <p:cNvPr id="75" name="Picture 74" descr="Home - Knative">
            <a:extLst>
              <a:ext uri="{FF2B5EF4-FFF2-40B4-BE49-F238E27FC236}">
                <a16:creationId xmlns:a16="http://schemas.microsoft.com/office/drawing/2014/main" id="{D4CB362C-E8B9-95BC-F96C-B791449CD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129" y="1513434"/>
            <a:ext cx="665710" cy="533296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6269647A-B1E2-8085-32AF-CD2B25CC02DE}"/>
              </a:ext>
            </a:extLst>
          </p:cNvPr>
          <p:cNvSpPr/>
          <p:nvPr/>
        </p:nvSpPr>
        <p:spPr>
          <a:xfrm>
            <a:off x="7683311" y="3616779"/>
            <a:ext cx="489609" cy="24181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err="1"/>
              <a:t>Srvc</a:t>
            </a:r>
            <a:r>
              <a:rPr lang="en-US" sz="800"/>
              <a:t>. A</a:t>
            </a:r>
            <a:endParaRPr lang="en-US" sz="800">
              <a:cs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681F7C-7A38-A8A8-6CCD-ED7E8EA3EFD0}"/>
              </a:ext>
            </a:extLst>
          </p:cNvPr>
          <p:cNvCxnSpPr/>
          <p:nvPr/>
        </p:nvCxnSpPr>
        <p:spPr>
          <a:xfrm>
            <a:off x="8812406" y="2628481"/>
            <a:ext cx="713432" cy="416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42E3AA-604E-214F-205F-1510DAAB85E5}"/>
              </a:ext>
            </a:extLst>
          </p:cNvPr>
          <p:cNvCxnSpPr>
            <a:cxnSpLocks/>
          </p:cNvCxnSpPr>
          <p:nvPr/>
        </p:nvCxnSpPr>
        <p:spPr>
          <a:xfrm>
            <a:off x="9674888" y="2465196"/>
            <a:ext cx="60290" cy="5292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16EAD3-7F4F-C4AF-5FE1-848EAD726D1E}"/>
              </a:ext>
            </a:extLst>
          </p:cNvPr>
          <p:cNvCxnSpPr>
            <a:cxnSpLocks/>
          </p:cNvCxnSpPr>
          <p:nvPr/>
        </p:nvCxnSpPr>
        <p:spPr>
          <a:xfrm flipV="1">
            <a:off x="9201778" y="3300046"/>
            <a:ext cx="328245" cy="1323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FEB4A5-0526-F608-6FBA-8C5FD922FF4A}"/>
              </a:ext>
            </a:extLst>
          </p:cNvPr>
          <p:cNvCxnSpPr>
            <a:cxnSpLocks/>
          </p:cNvCxnSpPr>
          <p:nvPr/>
        </p:nvCxnSpPr>
        <p:spPr>
          <a:xfrm flipH="1" flipV="1">
            <a:off x="10158044" y="3358660"/>
            <a:ext cx="2513" cy="1616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Eye with solid fill">
            <a:extLst>
              <a:ext uri="{FF2B5EF4-FFF2-40B4-BE49-F238E27FC236}">
                <a16:creationId xmlns:a16="http://schemas.microsoft.com/office/drawing/2014/main" id="{9CC2F056-19FA-3B18-25A0-06890E93A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2426" y="3281625"/>
            <a:ext cx="278005" cy="294752"/>
          </a:xfrm>
          <a:prstGeom prst="rect">
            <a:avLst/>
          </a:prstGeom>
        </p:spPr>
      </p:pic>
      <p:pic>
        <p:nvPicPr>
          <p:cNvPr id="13" name="Graphic 12" descr="Eye with solid fill">
            <a:extLst>
              <a:ext uri="{FF2B5EF4-FFF2-40B4-BE49-F238E27FC236}">
                <a16:creationId xmlns:a16="http://schemas.microsoft.com/office/drawing/2014/main" id="{EC22847E-C111-190B-B5E0-88E4B1BBD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3162" y="2628482"/>
            <a:ext cx="278005" cy="294752"/>
          </a:xfrm>
          <a:prstGeom prst="rect">
            <a:avLst/>
          </a:prstGeom>
        </p:spPr>
      </p:pic>
      <p:pic>
        <p:nvPicPr>
          <p:cNvPr id="15" name="Graphic 14" descr="Eye with solid fill">
            <a:extLst>
              <a:ext uri="{FF2B5EF4-FFF2-40B4-BE49-F238E27FC236}">
                <a16:creationId xmlns:a16="http://schemas.microsoft.com/office/drawing/2014/main" id="{39290340-427D-69F0-092C-4FF284451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4194" y="2481943"/>
            <a:ext cx="278005" cy="294752"/>
          </a:xfrm>
          <a:prstGeom prst="rect">
            <a:avLst/>
          </a:prstGeom>
        </p:spPr>
      </p:pic>
      <p:pic>
        <p:nvPicPr>
          <p:cNvPr id="16" name="Graphic 15" descr="Eye with solid fill">
            <a:extLst>
              <a:ext uri="{FF2B5EF4-FFF2-40B4-BE49-F238E27FC236}">
                <a16:creationId xmlns:a16="http://schemas.microsoft.com/office/drawing/2014/main" id="{B847BD05-C470-1CE7-71A7-F5A49C819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281" y="3109964"/>
            <a:ext cx="278005" cy="29475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925578-E87E-8FF2-8138-2219252C72CB}"/>
              </a:ext>
            </a:extLst>
          </p:cNvPr>
          <p:cNvCxnSpPr/>
          <p:nvPr/>
        </p:nvCxnSpPr>
        <p:spPr>
          <a:xfrm flipH="1">
            <a:off x="8041195" y="3555442"/>
            <a:ext cx="253720" cy="1440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Eye with solid fill">
            <a:extLst>
              <a:ext uri="{FF2B5EF4-FFF2-40B4-BE49-F238E27FC236}">
                <a16:creationId xmlns:a16="http://schemas.microsoft.com/office/drawing/2014/main" id="{30BC2FAC-84F8-6849-D314-3CB290FF1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9551" y="3576376"/>
            <a:ext cx="278005" cy="2947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0D17C7-3E97-BD3A-25C1-050FD0BD7FF0}"/>
              </a:ext>
            </a:extLst>
          </p:cNvPr>
          <p:cNvSpPr txBox="1"/>
          <p:nvPr/>
        </p:nvSpPr>
        <p:spPr>
          <a:xfrm>
            <a:off x="7626336" y="4508735"/>
            <a:ext cx="1119794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/>
              <a:t>HTTP (Srv. A)</a:t>
            </a:r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9793F14-7506-A4C6-6AB2-2D0701F5B5AB}"/>
              </a:ext>
            </a:extLst>
          </p:cNvPr>
          <p:cNvCxnSpPr>
            <a:cxnSpLocks/>
          </p:cNvCxnSpPr>
          <p:nvPr/>
        </p:nvCxnSpPr>
        <p:spPr>
          <a:xfrm flipH="1" flipV="1">
            <a:off x="8117931" y="3608226"/>
            <a:ext cx="9653" cy="8469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696D76C-0987-5B39-E8F4-C906172DBB44}"/>
              </a:ext>
            </a:extLst>
          </p:cNvPr>
          <p:cNvSpPr txBox="1"/>
          <p:nvPr/>
        </p:nvSpPr>
        <p:spPr>
          <a:xfrm>
            <a:off x="8264406" y="4200586"/>
            <a:ext cx="151220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/>
              <a:t>Response (Srv. A?)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88F8F9-56B1-FFAD-3BC8-8C1A4187C036}"/>
              </a:ext>
            </a:extLst>
          </p:cNvPr>
          <p:cNvCxnSpPr>
            <a:cxnSpLocks/>
          </p:cNvCxnSpPr>
          <p:nvPr/>
        </p:nvCxnSpPr>
        <p:spPr>
          <a:xfrm>
            <a:off x="8983368" y="3581834"/>
            <a:ext cx="11280" cy="6560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727052B-4E48-67BA-3C84-A17D231D1A27}"/>
              </a:ext>
            </a:extLst>
          </p:cNvPr>
          <p:cNvSpPr txBox="1"/>
          <p:nvPr/>
        </p:nvSpPr>
        <p:spPr>
          <a:xfrm>
            <a:off x="4948836" y="5394113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Confidential Computing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4" grpId="0"/>
      <p:bldP spid="29" grpId="0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38</Slides>
  <Notes>5</Notes>
  <HiddenSlides>20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Office Theme</vt:lpstr>
      <vt:lpstr>Serverless Confidential Containers: Challenges and Opportunities</vt:lpstr>
      <vt:lpstr>Agenda</vt:lpstr>
      <vt:lpstr>Introduction: Serverless Functions</vt:lpstr>
      <vt:lpstr>Introduction: Characterizing Serverless Functions</vt:lpstr>
      <vt:lpstr>Introduction: Characterizing Serverless Functions</vt:lpstr>
      <vt:lpstr>Introduction: Problems in Serverless</vt:lpstr>
      <vt:lpstr>Introduction: Inter-Function Isolation in Serverless</vt:lpstr>
      <vt:lpstr>Introduction: More Problems in Serverless!</vt:lpstr>
      <vt:lpstr>Introduction: More Problems in Serverless!</vt:lpstr>
      <vt:lpstr>Background: Design Space for Confidential Serverless</vt:lpstr>
      <vt:lpstr>Background: Design Space for Confidential Serverless</vt:lpstr>
      <vt:lpstr>Background: Design Space for Confidential Serverless</vt:lpstr>
      <vt:lpstr>Background: Design Space for Confidential Serverless</vt:lpstr>
      <vt:lpstr>Background: Design Space for Confidential Serverless</vt:lpstr>
      <vt:lpstr>PoC: Knative on Confidential Containers</vt:lpstr>
      <vt:lpstr>PoC: Attestation of Knative on CoCo  (AMD SEV)</vt:lpstr>
      <vt:lpstr>PoC: Attestation of Knative on CoCo  (AMD SEV)</vt:lpstr>
      <vt:lpstr>Evaluation</vt:lpstr>
      <vt:lpstr>Evaluation: Baselines</vt:lpstr>
      <vt:lpstr>Evaluation: Cold/Warm Starts</vt:lpstr>
      <vt:lpstr>Evaluation: VM Start-Up in detail</vt:lpstr>
      <vt:lpstr>Evaluation: VM Start-Up in detail</vt:lpstr>
      <vt:lpstr>Evaluation: VM Start-Up in detail (ctd)</vt:lpstr>
      <vt:lpstr>Evaluation: VM Start-Up in detail (ctd)</vt:lpstr>
      <vt:lpstr>Evaluation: VM Start-Up in detail</vt:lpstr>
      <vt:lpstr>Evaluation: VM Start-Up in detail</vt:lpstr>
      <vt:lpstr>Evaluation: VM Start-Up in detail</vt:lpstr>
      <vt:lpstr>Evaluation: VM Start-Up in detail</vt:lpstr>
      <vt:lpstr>Evaluation: Cold/Warm Starts</vt:lpstr>
      <vt:lpstr>Evaluation: VM Start-Up in detail</vt:lpstr>
      <vt:lpstr>Evaluation: VM Start-Up in detail</vt:lpstr>
      <vt:lpstr>Evaluation: Instantiation Throughput</vt:lpstr>
      <vt:lpstr>Evaluation: Instantiation Throughput (ctd.)</vt:lpstr>
      <vt:lpstr>Evaluation</vt:lpstr>
      <vt:lpstr>Summary: Serverless Confidential Containers</vt:lpstr>
      <vt:lpstr>FYP CoCo: Summary</vt:lpstr>
      <vt:lpstr>Serverless Confidential Containers: Challenges and Opportunities</vt:lpstr>
      <vt:lpstr>FYP CoCo: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LibSEAL: Detecting Service Integrity Violations Using Trusted Execution</dc:title>
  <dc:creator>pl</dc:creator>
  <cp:revision>492</cp:revision>
  <dcterms:created xsi:type="dcterms:W3CDTF">2017-04-13T15:56:11Z</dcterms:created>
  <dcterms:modified xsi:type="dcterms:W3CDTF">2024-06-18T09:22:34Z</dcterms:modified>
</cp:coreProperties>
</file>